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0"/>
  </p:notesMasterIdLst>
  <p:sldIdLst>
    <p:sldId id="256" r:id="rId2"/>
    <p:sldId id="257" r:id="rId3"/>
    <p:sldId id="261" r:id="rId4"/>
    <p:sldId id="258" r:id="rId5"/>
    <p:sldId id="463" r:id="rId6"/>
    <p:sldId id="259" r:id="rId7"/>
    <p:sldId id="260" r:id="rId8"/>
    <p:sldId id="265" r:id="rId9"/>
    <p:sldId id="262" r:id="rId10"/>
    <p:sldId id="263" r:id="rId11"/>
    <p:sldId id="264" r:id="rId12"/>
    <p:sldId id="266" r:id="rId13"/>
    <p:sldId id="454" r:id="rId14"/>
    <p:sldId id="267" r:id="rId15"/>
    <p:sldId id="359" r:id="rId16"/>
    <p:sldId id="269" r:id="rId17"/>
    <p:sldId id="279" r:id="rId18"/>
    <p:sldId id="274" r:id="rId19"/>
    <p:sldId id="387" r:id="rId20"/>
    <p:sldId id="293" r:id="rId21"/>
    <p:sldId id="383" r:id="rId22"/>
    <p:sldId id="381" r:id="rId23"/>
    <p:sldId id="384" r:id="rId24"/>
    <p:sldId id="294" r:id="rId25"/>
    <p:sldId id="326" r:id="rId26"/>
    <p:sldId id="358" r:id="rId27"/>
    <p:sldId id="328" r:id="rId28"/>
    <p:sldId id="346" r:id="rId29"/>
    <p:sldId id="347" r:id="rId30"/>
    <p:sldId id="353" r:id="rId31"/>
    <p:sldId id="361" r:id="rId32"/>
    <p:sldId id="378" r:id="rId33"/>
    <p:sldId id="417" r:id="rId34"/>
    <p:sldId id="388" r:id="rId35"/>
    <p:sldId id="389" r:id="rId36"/>
    <p:sldId id="390" r:id="rId37"/>
    <p:sldId id="391" r:id="rId38"/>
    <p:sldId id="392" r:id="rId39"/>
    <p:sldId id="368" r:id="rId40"/>
    <p:sldId id="396" r:id="rId41"/>
    <p:sldId id="366" r:id="rId42"/>
    <p:sldId id="397" r:id="rId43"/>
    <p:sldId id="393" r:id="rId44"/>
    <p:sldId id="398" r:id="rId45"/>
    <p:sldId id="399" r:id="rId46"/>
    <p:sldId id="400" r:id="rId47"/>
    <p:sldId id="401" r:id="rId48"/>
    <p:sldId id="402" r:id="rId49"/>
    <p:sldId id="369" r:id="rId50"/>
    <p:sldId id="354" r:id="rId51"/>
    <p:sldId id="404" r:id="rId52"/>
    <p:sldId id="403" r:id="rId53"/>
    <p:sldId id="412" r:id="rId54"/>
    <p:sldId id="405" r:id="rId55"/>
    <p:sldId id="406" r:id="rId56"/>
    <p:sldId id="407" r:id="rId57"/>
    <p:sldId id="408" r:id="rId58"/>
    <p:sldId id="371" r:id="rId59"/>
    <p:sldId id="373" r:id="rId60"/>
    <p:sldId id="374" r:id="rId61"/>
    <p:sldId id="360" r:id="rId62"/>
    <p:sldId id="457" r:id="rId63"/>
    <p:sldId id="458" r:id="rId64"/>
    <p:sldId id="459" r:id="rId65"/>
    <p:sldId id="460" r:id="rId66"/>
    <p:sldId id="461" r:id="rId67"/>
    <p:sldId id="462" r:id="rId68"/>
    <p:sldId id="356" r:id="rId69"/>
    <p:sldId id="455" r:id="rId70"/>
    <p:sldId id="456" r:id="rId71"/>
    <p:sldId id="355" r:id="rId72"/>
    <p:sldId id="419" r:id="rId73"/>
    <p:sldId id="379" r:id="rId74"/>
    <p:sldId id="380" r:id="rId75"/>
    <p:sldId id="375" r:id="rId76"/>
    <p:sldId id="429" r:id="rId77"/>
    <p:sldId id="430" r:id="rId78"/>
    <p:sldId id="431" r:id="rId79"/>
    <p:sldId id="433" r:id="rId80"/>
    <p:sldId id="434" r:id="rId81"/>
    <p:sldId id="435" r:id="rId82"/>
    <p:sldId id="436" r:id="rId83"/>
    <p:sldId id="428" r:id="rId84"/>
    <p:sldId id="439" r:id="rId85"/>
    <p:sldId id="440" r:id="rId86"/>
    <p:sldId id="441" r:id="rId87"/>
    <p:sldId id="452" r:id="rId88"/>
    <p:sldId id="464"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394"/>
    </p:cViewPr>
  </p:sorterViewPr>
  <p:notesViewPr>
    <p:cSldViewPr>
      <p:cViewPr varScale="1">
        <p:scale>
          <a:sx n="52" d="100"/>
          <a:sy n="52" d="100"/>
        </p:scale>
        <p:origin x="-284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EB3DE3-55DB-4523-B757-27E2816E6E73}" type="datetimeFigureOut">
              <a:rPr lang="en-GB" smtClean="0"/>
              <a:pPr/>
              <a:t>23/10/2011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A4435F-EE27-4513-AF8D-AD9B7FBC5935}"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A4435F-EE27-4513-AF8D-AD9B7FBC5935}"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p:spPr>
        <p:txBody>
          <a:bodyPr/>
          <a:lstStyle/>
          <a:p>
            <a:r>
              <a:rPr lang="en-US" dirty="0" smtClean="0"/>
              <a:t>BMS Confidential - Not to be distributed</a:t>
            </a:r>
          </a:p>
        </p:txBody>
      </p:sp>
      <p:sp>
        <p:nvSpPr>
          <p:cNvPr id="97283" name="Rectangle 6"/>
          <p:cNvSpPr>
            <a:spLocks noGrp="1" noChangeArrowheads="1"/>
          </p:cNvSpPr>
          <p:nvPr>
            <p:ph type="ftr" sz="quarter" idx="4"/>
          </p:nvPr>
        </p:nvSpPr>
        <p:spPr>
          <a:noFill/>
        </p:spPr>
        <p:txBody>
          <a:bodyPr/>
          <a:lstStyle/>
          <a:p>
            <a:r>
              <a:rPr lang="en-US" dirty="0" smtClean="0"/>
              <a:t>Core slide deck with annotationsCore Slide Deck with Annotations</a:t>
            </a:r>
          </a:p>
        </p:txBody>
      </p:sp>
      <p:sp>
        <p:nvSpPr>
          <p:cNvPr id="97284" name="Rectangle 2"/>
          <p:cNvSpPr>
            <a:spLocks noGrp="1" noRot="1" noChangeAspect="1" noChangeArrowheads="1" noTextEdit="1"/>
          </p:cNvSpPr>
          <p:nvPr>
            <p:ph type="sldImg"/>
          </p:nvPr>
        </p:nvSpPr>
        <p:spPr>
          <a:xfrm>
            <a:off x="1143000" y="684213"/>
            <a:ext cx="4572000" cy="3429000"/>
          </a:xfrm>
          <a:solidFill>
            <a:srgbClr val="FFFFFF"/>
          </a:solidFill>
          <a:ln/>
        </p:spPr>
      </p:sp>
      <p:sp>
        <p:nvSpPr>
          <p:cNvPr id="97285" name="Rectangle 3"/>
          <p:cNvSpPr>
            <a:spLocks noGrp="1" noChangeArrowheads="1"/>
          </p:cNvSpPr>
          <p:nvPr>
            <p:ph type="body" idx="1"/>
          </p:nvPr>
        </p:nvSpPr>
        <p:spPr>
          <a:xfrm>
            <a:off x="914711" y="4344025"/>
            <a:ext cx="5028579" cy="4116049"/>
          </a:xfrm>
          <a:solidFill>
            <a:srgbClr val="FFFFFF"/>
          </a:solidFill>
          <a:ln>
            <a:solidFill>
              <a:srgbClr val="000000"/>
            </a:solidFill>
          </a:ln>
        </p:spPr>
        <p:txBody>
          <a:bodyPr lIns="89380" tIns="44690" rIns="89380" bIns="44690"/>
          <a:lstStyle/>
          <a:p>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p>
            <a:r>
              <a:rPr lang="en-US" dirty="0" smtClean="0"/>
              <a:t>BMS Confidential - Not to be distributed</a:t>
            </a:r>
          </a:p>
        </p:txBody>
      </p:sp>
      <p:sp>
        <p:nvSpPr>
          <p:cNvPr id="109571" name="Rectangle 6"/>
          <p:cNvSpPr>
            <a:spLocks noGrp="1" noChangeArrowheads="1"/>
          </p:cNvSpPr>
          <p:nvPr>
            <p:ph type="ftr" sz="quarter" idx="4"/>
          </p:nvPr>
        </p:nvSpPr>
        <p:spPr>
          <a:noFill/>
        </p:spPr>
        <p:txBody>
          <a:bodyPr/>
          <a:lstStyle/>
          <a:p>
            <a:r>
              <a:rPr lang="en-US" dirty="0" smtClean="0"/>
              <a:t>Core slide deck with annotationsCore Slide Deck with Annotations</a:t>
            </a:r>
          </a:p>
        </p:txBody>
      </p:sp>
      <p:sp>
        <p:nvSpPr>
          <p:cNvPr id="10957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9573" name="Rectangle 3"/>
          <p:cNvSpPr>
            <a:spLocks noGrp="1" noChangeArrowheads="1"/>
          </p:cNvSpPr>
          <p:nvPr>
            <p:ph type="body" idx="1"/>
          </p:nvPr>
        </p:nvSpPr>
        <p:spPr>
          <a:xfrm>
            <a:off x="686421" y="4344025"/>
            <a:ext cx="5485158" cy="4114488"/>
          </a:xfrm>
          <a:solidFill>
            <a:srgbClr val="FFFFFF"/>
          </a:solidFill>
          <a:ln>
            <a:solidFill>
              <a:srgbClr val="000000"/>
            </a:solidFill>
          </a:ln>
        </p:spPr>
        <p:txBody>
          <a:bodyPr lIns="91435" tIns="45718" rIns="91435" bIns="45718"/>
          <a:lstStyle/>
          <a:p>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p:spPr>
        <p:txBody>
          <a:bodyPr/>
          <a:lstStyle/>
          <a:p>
            <a:r>
              <a:rPr lang="en-US" dirty="0" smtClean="0"/>
              <a:t>BMS Confidential - Not to be distributed</a:t>
            </a:r>
          </a:p>
        </p:txBody>
      </p:sp>
      <p:sp>
        <p:nvSpPr>
          <p:cNvPr id="120835" name="Rectangle 6"/>
          <p:cNvSpPr>
            <a:spLocks noGrp="1" noChangeArrowheads="1"/>
          </p:cNvSpPr>
          <p:nvPr>
            <p:ph type="ftr" sz="quarter" idx="4"/>
          </p:nvPr>
        </p:nvSpPr>
        <p:spPr>
          <a:noFill/>
        </p:spPr>
        <p:txBody>
          <a:bodyPr/>
          <a:lstStyle/>
          <a:p>
            <a:r>
              <a:rPr lang="en-US" dirty="0" smtClean="0"/>
              <a:t>Core slide deck with annotationsCore Slide Deck with Annotations</a:t>
            </a:r>
          </a:p>
        </p:txBody>
      </p:sp>
      <p:sp>
        <p:nvSpPr>
          <p:cNvPr id="12083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20837" name="Rectangle 3"/>
          <p:cNvSpPr>
            <a:spLocks noGrp="1" noChangeArrowheads="1"/>
          </p:cNvSpPr>
          <p:nvPr>
            <p:ph type="body" idx="1"/>
          </p:nvPr>
        </p:nvSpPr>
        <p:spPr>
          <a:xfrm>
            <a:off x="686421" y="4344025"/>
            <a:ext cx="5485158" cy="4114488"/>
          </a:xfrm>
          <a:solidFill>
            <a:srgbClr val="FFFFFF"/>
          </a:solidFill>
          <a:ln>
            <a:solidFill>
              <a:srgbClr val="000000"/>
            </a:solidFill>
          </a:ln>
        </p:spPr>
        <p:txBody>
          <a:bodyPr lIns="91435" tIns="45718" rIns="91435" bIns="45718"/>
          <a:lstStyle/>
          <a:p>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a:noFill/>
        </p:spPr>
        <p:txBody>
          <a:bodyPr/>
          <a:lstStyle/>
          <a:p>
            <a:r>
              <a:rPr lang="en-US" dirty="0" smtClean="0"/>
              <a:t>BMS Confidential - Not to be distributed</a:t>
            </a:r>
          </a:p>
        </p:txBody>
      </p:sp>
      <p:sp>
        <p:nvSpPr>
          <p:cNvPr id="123907" name="Rectangle 6"/>
          <p:cNvSpPr>
            <a:spLocks noGrp="1" noChangeArrowheads="1"/>
          </p:cNvSpPr>
          <p:nvPr>
            <p:ph type="ftr" sz="quarter" idx="4"/>
          </p:nvPr>
        </p:nvSpPr>
        <p:spPr>
          <a:noFill/>
        </p:spPr>
        <p:txBody>
          <a:bodyPr/>
          <a:lstStyle/>
          <a:p>
            <a:r>
              <a:rPr lang="en-US" dirty="0" smtClean="0"/>
              <a:t>Core slide deck with annotationsCore Slide Deck with Annotations</a:t>
            </a:r>
          </a:p>
        </p:txBody>
      </p:sp>
      <p:sp>
        <p:nvSpPr>
          <p:cNvPr id="123908" name="Rectangle 2"/>
          <p:cNvSpPr>
            <a:spLocks noGrp="1" noRot="1" noChangeAspect="1" noChangeArrowheads="1" noTextEdit="1"/>
          </p:cNvSpPr>
          <p:nvPr>
            <p:ph type="sldImg"/>
          </p:nvPr>
        </p:nvSpPr>
        <p:spPr>
          <a:xfrm>
            <a:off x="1146175" y="687388"/>
            <a:ext cx="4567238" cy="3425825"/>
          </a:xfrm>
          <a:solidFill>
            <a:srgbClr val="FFFFFF"/>
          </a:solidFill>
          <a:ln/>
        </p:spPr>
      </p:sp>
      <p:sp>
        <p:nvSpPr>
          <p:cNvPr id="123909" name="Rectangle 3"/>
          <p:cNvSpPr>
            <a:spLocks noGrp="1" noChangeArrowheads="1"/>
          </p:cNvSpPr>
          <p:nvPr>
            <p:ph type="body" idx="1"/>
          </p:nvPr>
        </p:nvSpPr>
        <p:spPr>
          <a:xfrm>
            <a:off x="914711" y="4344025"/>
            <a:ext cx="5028579" cy="4114488"/>
          </a:xfrm>
          <a:solidFill>
            <a:srgbClr val="FFFFFF"/>
          </a:solidFill>
          <a:ln>
            <a:solidFill>
              <a:srgbClr val="000000"/>
            </a:solidFill>
          </a:ln>
        </p:spPr>
        <p:txBody>
          <a:bodyPr lIns="91435" tIns="45718" rIns="91435" bIns="45718"/>
          <a:lstStyle/>
          <a:p>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a:noFill/>
        </p:spPr>
        <p:txBody>
          <a:bodyPr/>
          <a:lstStyle/>
          <a:p>
            <a:r>
              <a:rPr lang="en-US" dirty="0" smtClean="0"/>
              <a:t>BMS Confidential - Not to be distributed</a:t>
            </a:r>
          </a:p>
        </p:txBody>
      </p:sp>
      <p:sp>
        <p:nvSpPr>
          <p:cNvPr id="124931" name="Rectangle 6"/>
          <p:cNvSpPr>
            <a:spLocks noGrp="1" noChangeArrowheads="1"/>
          </p:cNvSpPr>
          <p:nvPr>
            <p:ph type="ftr" sz="quarter" idx="4"/>
          </p:nvPr>
        </p:nvSpPr>
        <p:spPr>
          <a:noFill/>
        </p:spPr>
        <p:txBody>
          <a:bodyPr/>
          <a:lstStyle/>
          <a:p>
            <a:r>
              <a:rPr lang="en-US" dirty="0" smtClean="0"/>
              <a:t>Core slide deck with annotationsCore Slide Deck with Annotations</a:t>
            </a:r>
          </a:p>
        </p:txBody>
      </p:sp>
      <p:sp>
        <p:nvSpPr>
          <p:cNvPr id="124932" name="Rectangle 2"/>
          <p:cNvSpPr>
            <a:spLocks noGrp="1" noRot="1" noChangeAspect="1" noChangeArrowheads="1" noTextEdit="1"/>
          </p:cNvSpPr>
          <p:nvPr>
            <p:ph type="sldImg"/>
          </p:nvPr>
        </p:nvSpPr>
        <p:spPr>
          <a:xfrm>
            <a:off x="1143000" y="685800"/>
            <a:ext cx="4572000" cy="3429000"/>
          </a:xfrm>
          <a:ln/>
        </p:spPr>
      </p:sp>
      <p:sp>
        <p:nvSpPr>
          <p:cNvPr id="124933" name="Rectangle 3"/>
          <p:cNvSpPr>
            <a:spLocks noGrp="1" noChangeArrowheads="1"/>
          </p:cNvSpPr>
          <p:nvPr>
            <p:ph type="body" idx="1"/>
          </p:nvPr>
        </p:nvSpPr>
        <p:spPr>
          <a:xfrm>
            <a:off x="686421" y="4344025"/>
            <a:ext cx="5485158" cy="4114488"/>
          </a:xfrm>
          <a:noFill/>
          <a:ln/>
        </p:spPr>
        <p:txBody>
          <a:bodyPr lIns="91435" tIns="45718" rIns="91435" bIns="45718"/>
          <a:lstStyle/>
          <a:p>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p>
            <a:r>
              <a:rPr lang="en-US" dirty="0" smtClean="0"/>
              <a:t>BMS Confidential - Not to be distributed</a:t>
            </a:r>
          </a:p>
        </p:txBody>
      </p:sp>
      <p:sp>
        <p:nvSpPr>
          <p:cNvPr id="88067" name="Rectangle 6"/>
          <p:cNvSpPr>
            <a:spLocks noGrp="1" noChangeArrowheads="1"/>
          </p:cNvSpPr>
          <p:nvPr>
            <p:ph type="ftr" sz="quarter" idx="4"/>
          </p:nvPr>
        </p:nvSpPr>
        <p:spPr>
          <a:noFill/>
        </p:spPr>
        <p:txBody>
          <a:bodyPr/>
          <a:lstStyle/>
          <a:p>
            <a:r>
              <a:rPr lang="en-US" dirty="0" smtClean="0"/>
              <a:t>Core slide deck with annotationsCore Slide Deck with Annotations</a:t>
            </a:r>
          </a:p>
        </p:txBody>
      </p:sp>
      <p:sp>
        <p:nvSpPr>
          <p:cNvPr id="88068" name="Rectangle 1026"/>
          <p:cNvSpPr>
            <a:spLocks noGrp="1" noRot="1" noChangeAspect="1" noChangeArrowheads="1" noTextEdit="1"/>
          </p:cNvSpPr>
          <p:nvPr>
            <p:ph type="sldImg"/>
          </p:nvPr>
        </p:nvSpPr>
        <p:spPr>
          <a:xfrm>
            <a:off x="1143000" y="685800"/>
            <a:ext cx="4572000" cy="3429000"/>
          </a:xfrm>
          <a:solidFill>
            <a:srgbClr val="FFFFFF"/>
          </a:solidFill>
          <a:ln/>
        </p:spPr>
      </p:sp>
      <p:sp>
        <p:nvSpPr>
          <p:cNvPr id="88069" name="Rectangle 1027"/>
          <p:cNvSpPr>
            <a:spLocks noGrp="1" noChangeArrowheads="1"/>
          </p:cNvSpPr>
          <p:nvPr>
            <p:ph type="body" idx="1"/>
          </p:nvPr>
        </p:nvSpPr>
        <p:spPr>
          <a:xfrm>
            <a:off x="914711" y="4344025"/>
            <a:ext cx="5028579" cy="4114488"/>
          </a:xfrm>
          <a:solidFill>
            <a:srgbClr val="FFFFFF"/>
          </a:solidFill>
          <a:ln>
            <a:solidFill>
              <a:srgbClr val="000000"/>
            </a:solidFill>
          </a:ln>
        </p:spPr>
        <p:txBody>
          <a:bodyPr lIns="91435" tIns="45718" rIns="91435" bIns="45718"/>
          <a:lstStyle/>
          <a:p>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93EE9DC-E90E-42AB-8844-D8834492BE5E}" type="slidenum">
              <a:rPr lang="en-US" smtClean="0"/>
              <a:pPr/>
              <a:t>74</a:t>
            </a:fld>
            <a:endParaRPr lang="en-US" dirty="0" smtClean="0"/>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91435" tIns="45718" rIns="91435" bIns="45718"/>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p:spPr>
        <p:txBody>
          <a:bodyPr/>
          <a:lstStyle/>
          <a:p>
            <a:r>
              <a:rPr lang="en-US" dirty="0" smtClean="0"/>
              <a:t>BMS Confidential - Not to be distributed</a:t>
            </a:r>
          </a:p>
        </p:txBody>
      </p:sp>
      <p:sp>
        <p:nvSpPr>
          <p:cNvPr id="128003" name="Rectangle 6"/>
          <p:cNvSpPr>
            <a:spLocks noGrp="1" noChangeArrowheads="1"/>
          </p:cNvSpPr>
          <p:nvPr>
            <p:ph type="ftr" sz="quarter" idx="4"/>
          </p:nvPr>
        </p:nvSpPr>
        <p:spPr>
          <a:noFill/>
        </p:spPr>
        <p:txBody>
          <a:bodyPr/>
          <a:lstStyle/>
          <a:p>
            <a:r>
              <a:rPr lang="en-US" dirty="0" smtClean="0"/>
              <a:t>Core slide deck with annotationsCore Slide Deck with Annotations</a:t>
            </a:r>
          </a:p>
        </p:txBody>
      </p:sp>
      <p:sp>
        <p:nvSpPr>
          <p:cNvPr id="128004" name="Rectangle 2"/>
          <p:cNvSpPr>
            <a:spLocks noGrp="1" noRot="1" noChangeAspect="1" noChangeArrowheads="1" noTextEdit="1"/>
          </p:cNvSpPr>
          <p:nvPr>
            <p:ph type="sldImg"/>
          </p:nvPr>
        </p:nvSpPr>
        <p:spPr>
          <a:xfrm>
            <a:off x="1143000" y="685800"/>
            <a:ext cx="4572000" cy="3429000"/>
          </a:xfrm>
          <a:ln/>
        </p:spPr>
      </p:sp>
      <p:sp>
        <p:nvSpPr>
          <p:cNvPr id="128005" name="Rectangle 3"/>
          <p:cNvSpPr>
            <a:spLocks noGrp="1" noChangeArrowheads="1"/>
          </p:cNvSpPr>
          <p:nvPr>
            <p:ph type="body" idx="1"/>
          </p:nvPr>
        </p:nvSpPr>
        <p:spPr>
          <a:xfrm>
            <a:off x="914711" y="4344025"/>
            <a:ext cx="5028579" cy="4114488"/>
          </a:xfrm>
          <a:noFill/>
          <a:ln/>
        </p:spPr>
        <p:txBody>
          <a:bodyPr/>
          <a:lstStyle/>
          <a:p>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p>
            <a:r>
              <a:rPr lang="en-US" dirty="0" smtClean="0"/>
              <a:t>BMS Confidential - Not to be distributed</a:t>
            </a:r>
          </a:p>
        </p:txBody>
      </p:sp>
      <p:sp>
        <p:nvSpPr>
          <p:cNvPr id="87043" name="Rectangle 6"/>
          <p:cNvSpPr>
            <a:spLocks noGrp="1" noChangeArrowheads="1"/>
          </p:cNvSpPr>
          <p:nvPr>
            <p:ph type="ftr" sz="quarter" idx="4"/>
          </p:nvPr>
        </p:nvSpPr>
        <p:spPr>
          <a:noFill/>
        </p:spPr>
        <p:txBody>
          <a:bodyPr/>
          <a:lstStyle/>
          <a:p>
            <a:r>
              <a:rPr lang="en-US" dirty="0" smtClean="0"/>
              <a:t>Core slide deck with annotations Core Slide Deck with Annotations</a:t>
            </a:r>
          </a:p>
        </p:txBody>
      </p:sp>
      <p:sp>
        <p:nvSpPr>
          <p:cNvPr id="87044" name="Rectangle 1026"/>
          <p:cNvSpPr>
            <a:spLocks noGrp="1" noRot="1" noChangeAspect="1" noChangeArrowheads="1" noTextEdit="1"/>
          </p:cNvSpPr>
          <p:nvPr>
            <p:ph type="sldImg"/>
          </p:nvPr>
        </p:nvSpPr>
        <p:spPr>
          <a:xfrm>
            <a:off x="1144588" y="685800"/>
            <a:ext cx="4572000" cy="3429000"/>
          </a:xfrm>
          <a:ln/>
        </p:spPr>
      </p:sp>
      <p:sp>
        <p:nvSpPr>
          <p:cNvPr id="3614723" name="Rectangle 1027"/>
          <p:cNvSpPr>
            <a:spLocks noGrp="1" noChangeArrowheads="1"/>
          </p:cNvSpPr>
          <p:nvPr>
            <p:ph type="body" idx="1"/>
          </p:nvPr>
        </p:nvSpPr>
        <p:spPr>
          <a:xfrm>
            <a:off x="913158" y="4344025"/>
            <a:ext cx="5031685" cy="4114488"/>
          </a:xfrm>
        </p:spPr>
        <p:txBody>
          <a:bodyPr/>
          <a:lstStyle/>
          <a:p>
            <a:pPr>
              <a:spcBef>
                <a:spcPct val="35000"/>
              </a:spcBef>
              <a:defRPr/>
            </a:pPr>
            <a:r>
              <a:rPr lang="en-US" sz="900" dirty="0" smtClean="0">
                <a:solidFill>
                  <a:schemeClr val="bg2"/>
                </a:solidFill>
              </a:rPr>
              <a:t>Like any conversation when two parties are not hearing one another, misinterpretation leads to bad feelings or failed projects (poor directions)</a:t>
            </a:r>
          </a:p>
          <a:p>
            <a:pPr>
              <a:defRPr/>
            </a:pPr>
            <a:r>
              <a:rPr lang="en-US" sz="1000" dirty="0" smtClean="0"/>
              <a:t>Principles of Signal Transduction in Neuropsychiatry</a:t>
            </a:r>
            <a:r>
              <a:rPr lang="en-US" sz="800" dirty="0" smtClean="0"/>
              <a:t> </a:t>
            </a:r>
          </a:p>
          <a:p>
            <a:pPr>
              <a:lnSpc>
                <a:spcPct val="80000"/>
              </a:lnSpc>
              <a:spcBef>
                <a:spcPct val="50000"/>
              </a:spcBef>
              <a:defRPr/>
            </a:pPr>
            <a:r>
              <a:rPr lang="en-US" sz="800" dirty="0" smtClean="0"/>
              <a:t>Signal transduction is defined as a cascade of biochemical events in which cells translate extracelluar signals into molecular responses</a:t>
            </a:r>
          </a:p>
          <a:p>
            <a:pPr>
              <a:lnSpc>
                <a:spcPct val="80000"/>
              </a:lnSpc>
              <a:spcBef>
                <a:spcPct val="50000"/>
              </a:spcBef>
              <a:defRPr/>
            </a:pPr>
            <a:r>
              <a:rPr lang="en-US" sz="800" dirty="0" smtClean="0"/>
              <a:t>The initial step in this cascade is the binding of the neurotransmitter to the post synaptic receptor-lipoprotein complex</a:t>
            </a:r>
          </a:p>
          <a:p>
            <a:pPr>
              <a:lnSpc>
                <a:spcPct val="80000"/>
              </a:lnSpc>
              <a:spcBef>
                <a:spcPct val="50000"/>
              </a:spcBef>
              <a:defRPr/>
            </a:pPr>
            <a:r>
              <a:rPr lang="en-US" sz="800" dirty="0" smtClean="0"/>
              <a:t>Mood disorders and cognitive disorders are a consequence of errors in signal transduction</a:t>
            </a:r>
          </a:p>
          <a:p>
            <a:pPr>
              <a:defRPr/>
            </a:pPr>
            <a:endParaRPr lang="en-US" sz="900" u="sng" dirty="0" smtClean="0"/>
          </a:p>
          <a:p>
            <a:pPr>
              <a:defRPr/>
            </a:pPr>
            <a:r>
              <a:rPr lang="en-US" sz="900" u="sng" dirty="0" smtClean="0"/>
              <a:t>million men in the United States each year</a:t>
            </a:r>
          </a:p>
          <a:p>
            <a:pPr>
              <a:defRPr/>
            </a:pPr>
            <a:r>
              <a:rPr lang="en-US" sz="900" b="1" dirty="0" smtClean="0"/>
              <a:t>Serotonin</a:t>
            </a:r>
            <a:r>
              <a:rPr lang="en-US" sz="900" dirty="0" smtClean="0"/>
              <a:t> (ser-oh-TOE-nin) and </a:t>
            </a:r>
            <a:r>
              <a:rPr lang="en-US" sz="900" b="1" dirty="0" smtClean="0"/>
              <a:t>norepinephrine</a:t>
            </a:r>
            <a:r>
              <a:rPr lang="en-US" sz="900" dirty="0" smtClean="0"/>
              <a:t> (nor-ep-i-NEF-rin) are two chemicals called neurotransmitters that exist naturally in your brain and play a role in mood regulation. </a:t>
            </a:r>
          </a:p>
          <a:p>
            <a:pPr>
              <a:defRPr/>
            </a:pPr>
            <a:r>
              <a:rPr lang="en-US" sz="1000" b="1" dirty="0" smtClean="0"/>
              <a:t>Serotonin</a:t>
            </a:r>
            <a:r>
              <a:rPr lang="en-US" sz="1000" dirty="0" smtClean="0"/>
              <a:t> plays a role in the onset of sleep as well as having an effect on the amount of deep sleep. People who have a shortage of deep sleep also known as stage 4 delta sleep have problems with grogginess and alertness during their waking hours.</a:t>
            </a:r>
            <a:endParaRPr lang="en-US" sz="500" dirty="0" smtClean="0"/>
          </a:p>
          <a:p>
            <a:pPr>
              <a:defRPr/>
            </a:pPr>
            <a:r>
              <a:rPr lang="en-US" sz="900" b="1" dirty="0" smtClean="0"/>
              <a:t>Dopamine</a:t>
            </a:r>
            <a:r>
              <a:rPr lang="en-US" sz="900" dirty="0" smtClean="0"/>
              <a:t> (DOE-puh-mene) might also play a role in depression. V</a:t>
            </a:r>
            <a:r>
              <a:rPr lang="en-US" sz="1000" dirty="0" smtClean="0"/>
              <a:t>ery tight correlation between the severity of REM sleep behavior disorder and the level of decrease in dopamine. Maybe there's a causal effect. Amount of dopamine loss in the brain correlates with REM disorder." </a:t>
            </a:r>
          </a:p>
          <a:p>
            <a:pPr>
              <a:defRPr/>
            </a:pPr>
            <a:r>
              <a:rPr lang="en-US" sz="900" dirty="0" smtClean="0"/>
              <a:t>Many antidepressants work by increasing the levels of these neurotransmitters in the brain synapses.</a:t>
            </a:r>
          </a:p>
          <a:p>
            <a:pPr>
              <a:defRPr/>
            </a:pPr>
            <a:r>
              <a:rPr lang="en-US" sz="900" b="1" dirty="0" smtClean="0"/>
              <a:t>GABA -</a:t>
            </a:r>
            <a:r>
              <a:rPr lang="en-US" sz="900" dirty="0" smtClean="0"/>
              <a:t>Popularly referred to as the body's natural tranquilizer, GABA (gamma-aminobutyric acid) is an amino acid produced in the brain. It acts as a neurotransmitter--a chemical that fosters communication between nerve cells--and helps to keep stress-related nerve impulses at bay. Normally, the brain pumps out all the GABA we need. Unfortunately, due to a poor diet, exposure to environmental toxins, or other factors, levels of GABA may become depleted. Too little of this important compound may result in anxiety, irritability, and insomnia. A deficiency of GABA has also been linked to depression.</a:t>
            </a:r>
          </a:p>
          <a:p>
            <a:pPr>
              <a:defRPr/>
            </a:pPr>
            <a:endParaRPr lang="en-US" sz="900" dirty="0" smtClean="0"/>
          </a:p>
          <a:p>
            <a:pPr>
              <a:defRPr/>
            </a:pPr>
            <a:endParaRPr lang="en-US" sz="1000" dirty="0" smtClean="0">
              <a:effectLst>
                <a:outerShdw blurRad="38100" dist="38100" dir="2700000" algn="tl">
                  <a:srgbClr val="C0C0C0"/>
                </a:outerShdw>
              </a:effectLst>
            </a:endParaRPr>
          </a:p>
          <a:p>
            <a:pPr>
              <a:lnSpc>
                <a:spcPct val="70000"/>
              </a:lnSpc>
              <a:defRPr/>
            </a:pPr>
            <a:endParaRPr lang="en-US" sz="1000" dirty="0" smtClean="0">
              <a:effectLst>
                <a:outerShdw blurRad="38100" dist="38100" dir="2700000" algn="tl">
                  <a:srgbClr val="C0C0C0"/>
                </a:outerShdw>
              </a:effectLst>
            </a:endParaRPr>
          </a:p>
          <a:p>
            <a:pPr>
              <a:lnSpc>
                <a:spcPct val="70000"/>
              </a:lnSpc>
              <a:defRPr/>
            </a:pPr>
            <a:endParaRPr lang="en-US" sz="1000" dirty="0" smtClean="0">
              <a:effectLst>
                <a:outerShdw blurRad="38100" dist="38100" dir="2700000" algn="tl">
                  <a:srgbClr val="C0C0C0"/>
                </a:outerShdw>
              </a:effectLst>
            </a:endParaRPr>
          </a:p>
          <a:p>
            <a:pPr>
              <a:spcBef>
                <a:spcPct val="35000"/>
              </a:spcBef>
              <a:defRPr/>
            </a:pPr>
            <a:endParaRPr lang="en-US" sz="800" dirty="0" smtClean="0">
              <a:solidFill>
                <a:schemeClr val="bg2"/>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144588" y="687388"/>
            <a:ext cx="4568825" cy="3427412"/>
          </a:xfrm>
          <a:solidFill>
            <a:srgbClr val="FFFFFF"/>
          </a:solidFill>
          <a:ln/>
        </p:spPr>
      </p:sp>
      <p:sp>
        <p:nvSpPr>
          <p:cNvPr id="150531" name="Rectangle 3"/>
          <p:cNvSpPr>
            <a:spLocks noGrp="1" noChangeArrowheads="1"/>
          </p:cNvSpPr>
          <p:nvPr>
            <p:ph type="body" idx="1"/>
          </p:nvPr>
        </p:nvSpPr>
        <p:spPr>
          <a:solidFill>
            <a:srgbClr val="FFFFFF"/>
          </a:solidFill>
          <a:ln>
            <a:solidFill>
              <a:srgbClr val="000000"/>
            </a:solid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44387" name="Rectangle 3"/>
          <p:cNvSpPr>
            <a:spLocks noGrp="1" noChangeArrowheads="1"/>
          </p:cNvSpPr>
          <p:nvPr>
            <p:ph type="body" idx="1"/>
          </p:nvPr>
        </p:nvSpPr>
        <p:spPr>
          <a:xfrm>
            <a:off x="686421" y="4344025"/>
            <a:ext cx="5485158" cy="4114488"/>
          </a:xfrm>
          <a:solidFill>
            <a:srgbClr val="FFFFFF"/>
          </a:solidFill>
          <a:ln>
            <a:solidFill>
              <a:srgbClr val="000000"/>
            </a:solidFill>
          </a:ln>
        </p:spPr>
        <p:txBody>
          <a:bodyPr lIns="91435" tIns="45718" rIns="91435" bIns="45718"/>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9811" name="Rectangle 3"/>
          <p:cNvSpPr>
            <a:spLocks noGrp="1" noChangeArrowheads="1"/>
          </p:cNvSpPr>
          <p:nvPr>
            <p:ph type="body" idx="1"/>
          </p:nvPr>
        </p:nvSpPr>
        <p:spPr>
          <a:xfrm>
            <a:off x="914711" y="4344025"/>
            <a:ext cx="5028579" cy="4114488"/>
          </a:xfrm>
          <a:solidFill>
            <a:srgbClr val="FFFFFF"/>
          </a:solidFill>
          <a:ln>
            <a:solidFill>
              <a:srgbClr val="000000"/>
            </a:solidFill>
          </a:ln>
        </p:spPr>
        <p:txBody>
          <a:bodyPr lIns="91435" tIns="45718" rIns="91435" bIns="45718"/>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1144588" y="687388"/>
            <a:ext cx="4568825" cy="3427412"/>
          </a:xfrm>
          <a:solidFill>
            <a:srgbClr val="FFFFFF"/>
          </a:solidFill>
          <a:ln/>
        </p:spPr>
      </p:sp>
      <p:sp>
        <p:nvSpPr>
          <p:cNvPr id="145411" name="Rectangle 3"/>
          <p:cNvSpPr>
            <a:spLocks noGrp="1" noChangeArrowheads="1"/>
          </p:cNvSpPr>
          <p:nvPr>
            <p:ph type="body" idx="1"/>
          </p:nvPr>
        </p:nvSpPr>
        <p:spPr>
          <a:solidFill>
            <a:srgbClr val="FFFFFF"/>
          </a:solidFill>
          <a:ln>
            <a:solidFill>
              <a:srgbClr val="000000"/>
            </a:solid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p>
            <a:r>
              <a:rPr lang="en-US" dirty="0" smtClean="0"/>
              <a:t>BMS Confidential - Not to be distributed</a:t>
            </a:r>
          </a:p>
        </p:txBody>
      </p:sp>
      <p:sp>
        <p:nvSpPr>
          <p:cNvPr id="77827" name="Rectangle 6"/>
          <p:cNvSpPr>
            <a:spLocks noGrp="1" noChangeArrowheads="1"/>
          </p:cNvSpPr>
          <p:nvPr>
            <p:ph type="ftr" sz="quarter" idx="4"/>
          </p:nvPr>
        </p:nvSpPr>
        <p:spPr>
          <a:noFill/>
        </p:spPr>
        <p:txBody>
          <a:bodyPr/>
          <a:lstStyle/>
          <a:p>
            <a:r>
              <a:rPr lang="en-US" dirty="0" smtClean="0"/>
              <a:t>Core slide deck with annotationsCore Slide Deck with Annotations</a:t>
            </a:r>
          </a:p>
        </p:txBody>
      </p:sp>
      <p:sp>
        <p:nvSpPr>
          <p:cNvPr id="77828" name="Rectangle 1026"/>
          <p:cNvSpPr>
            <a:spLocks noGrp="1" noRot="1" noChangeAspect="1" noChangeArrowheads="1" noTextEdit="1"/>
          </p:cNvSpPr>
          <p:nvPr>
            <p:ph type="sldImg"/>
          </p:nvPr>
        </p:nvSpPr>
        <p:spPr>
          <a:xfrm>
            <a:off x="1144588" y="687388"/>
            <a:ext cx="4568825" cy="3427412"/>
          </a:xfrm>
          <a:solidFill>
            <a:srgbClr val="FFFFFF"/>
          </a:solidFill>
          <a:ln/>
        </p:spPr>
      </p:sp>
      <p:sp>
        <p:nvSpPr>
          <p:cNvPr id="77829" name="Rectangle 1027"/>
          <p:cNvSpPr>
            <a:spLocks noGrp="1" noChangeArrowheads="1"/>
          </p:cNvSpPr>
          <p:nvPr>
            <p:ph type="body" idx="1"/>
          </p:nvPr>
        </p:nvSpPr>
        <p:spPr>
          <a:solidFill>
            <a:srgbClr val="FFFFFF"/>
          </a:solidFill>
          <a:ln>
            <a:solidFill>
              <a:srgbClr val="000000"/>
            </a:solidFill>
          </a:ln>
        </p:spPr>
        <p:txBody>
          <a:bodyPr/>
          <a:lstStyle/>
          <a:p>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9AEE7306-A6AA-4C75-9C12-E74DF3D51E26}" type="slidenum">
              <a:rPr lang="en-US" smtClean="0"/>
              <a:pPr/>
              <a:t>32</a:t>
            </a:fld>
            <a:endParaRPr lang="en-US" dirty="0" smtClean="0"/>
          </a:p>
        </p:txBody>
      </p:sp>
      <p:sp>
        <p:nvSpPr>
          <p:cNvPr id="106499" name="Rectangle 2"/>
          <p:cNvSpPr>
            <a:spLocks noGrp="1" noRot="1" noChangeAspect="1" noChangeArrowheads="1" noTextEdit="1"/>
          </p:cNvSpPr>
          <p:nvPr>
            <p:ph type="sldImg"/>
          </p:nvPr>
        </p:nvSpPr>
        <p:spPr>
          <a:xfrm>
            <a:off x="1143000" y="700088"/>
            <a:ext cx="4572000" cy="3429000"/>
          </a:xfrm>
          <a:solidFill>
            <a:srgbClr val="FFFFFF"/>
          </a:solidFill>
          <a:ln/>
        </p:spPr>
      </p:sp>
      <p:sp>
        <p:nvSpPr>
          <p:cNvPr id="106500" name="Rectangle 3"/>
          <p:cNvSpPr>
            <a:spLocks noGrp="1" noChangeArrowheads="1"/>
          </p:cNvSpPr>
          <p:nvPr>
            <p:ph type="body" idx="1"/>
          </p:nvPr>
        </p:nvSpPr>
        <p:spPr>
          <a:xfrm>
            <a:off x="647700" y="5283200"/>
            <a:ext cx="5562600" cy="9428163"/>
          </a:xfrm>
          <a:solidFill>
            <a:srgbClr val="FFFFFF"/>
          </a:solidFill>
          <a:ln>
            <a:solidFill>
              <a:srgbClr val="000000"/>
            </a:solidFill>
          </a:ln>
        </p:spPr>
        <p:txBody>
          <a:bodyPr lIns="91435" tIns="45718" rIns="91435" bIns="45718"/>
          <a:lstStyle/>
          <a:p>
            <a:pPr eaLnBrk="1" hangingPunct="1">
              <a:buFontTx/>
              <a:buChar char="•"/>
            </a:pPr>
            <a:r>
              <a:rPr lang="en-US" sz="1500" dirty="0" smtClean="0">
                <a:solidFill>
                  <a:srgbClr val="000000"/>
                </a:solidFill>
                <a:latin typeface="TimesNewRomanPSMT" charset="0"/>
              </a:rPr>
              <a:t>Once glutamate binds to the receptor, glutamate induces a flow of calcium ions into the cell, increasing the potential of the membrane. </a:t>
            </a:r>
          </a:p>
          <a:p>
            <a:pPr eaLnBrk="1" hangingPunct="1">
              <a:buFontTx/>
              <a:buChar char="•"/>
            </a:pPr>
            <a:r>
              <a:rPr lang="en-US" sz="1500" dirty="0" smtClean="0">
                <a:solidFill>
                  <a:srgbClr val="000000"/>
                </a:solidFill>
                <a:latin typeface="TimesNewRomanPSMT" charset="0"/>
              </a:rPr>
              <a:t>Physiologically, the increased intracellular charge triggers changes in the neuron that ultimately result in the release of many neurotransmitters at the axonal end of the cell. </a:t>
            </a:r>
          </a:p>
          <a:p>
            <a:pPr eaLnBrk="1" hangingPunct="1">
              <a:buFontTx/>
              <a:buChar char="•"/>
            </a:pPr>
            <a:r>
              <a:rPr lang="en-US" sz="1500" dirty="0" smtClean="0">
                <a:solidFill>
                  <a:srgbClr val="000000"/>
                </a:solidFill>
                <a:latin typeface="TimesNewRomanPSMT" charset="0"/>
              </a:rPr>
              <a:t>However, high concentrations of these substances may result in over-excitation of nerve cells and high intracellular calcium concentrations, which could eventually result in cell death, as shown in this figure:</a:t>
            </a:r>
          </a:p>
          <a:p>
            <a:pPr eaLnBrk="1" hangingPunct="1">
              <a:buFontTx/>
              <a:buChar char="•"/>
            </a:pPr>
            <a:endParaRPr lang="en-US" sz="1500" dirty="0" smtClean="0">
              <a:solidFill>
                <a:srgbClr val="000000"/>
              </a:solidFill>
              <a:latin typeface="TimesNewRomanPSMT" charset="0"/>
            </a:endParaRPr>
          </a:p>
          <a:p>
            <a:pPr eaLnBrk="1" hangingPunct="1">
              <a:buFontTx/>
              <a:buChar char="•"/>
            </a:pPr>
            <a:endParaRPr lang="en-US" sz="1500" dirty="0" smtClean="0">
              <a:solidFill>
                <a:srgbClr val="000000"/>
              </a:solidFill>
              <a:latin typeface="TimesNewRomanPSMT" charset="0"/>
            </a:endParaRPr>
          </a:p>
          <a:p>
            <a:pPr eaLnBrk="1" hangingPunct="1">
              <a:buFontTx/>
              <a:buChar char="•"/>
            </a:pPr>
            <a:r>
              <a:rPr lang="en-US" sz="1500" dirty="0" smtClean="0">
                <a:solidFill>
                  <a:srgbClr val="000000"/>
                </a:solidFill>
                <a:latin typeface="TimesNewRomanPSMT" charset="0"/>
              </a:rPr>
              <a:t>The influx of Ca2+ and large intracellular concentrations of Ca2+ may have detrimental effects for the cell. </a:t>
            </a:r>
          </a:p>
          <a:p>
            <a:pPr eaLnBrk="1" hangingPunct="1">
              <a:buFontTx/>
              <a:buChar char="•"/>
            </a:pPr>
            <a:endParaRPr lang="en-US" sz="1500" dirty="0" smtClean="0">
              <a:solidFill>
                <a:srgbClr val="000000"/>
              </a:solidFill>
              <a:latin typeface="TimesNewRomanPSMT" charset="0"/>
            </a:endParaRPr>
          </a:p>
          <a:p>
            <a:pPr eaLnBrk="1" hangingPunct="1">
              <a:buFontTx/>
              <a:buChar char="•"/>
            </a:pPr>
            <a:r>
              <a:rPr lang="en-US" sz="1500" dirty="0" smtClean="0">
                <a:solidFill>
                  <a:srgbClr val="000000"/>
                </a:solidFill>
                <a:latin typeface="TimesNewRomanPSMT" charset="0"/>
              </a:rPr>
              <a:t>How does this situation occur?</a:t>
            </a:r>
          </a:p>
          <a:p>
            <a:pPr eaLnBrk="1" hangingPunct="1">
              <a:buFontTx/>
              <a:buChar char="•"/>
            </a:pPr>
            <a:endParaRPr lang="en-US" sz="1500" dirty="0" smtClean="0">
              <a:solidFill>
                <a:srgbClr val="000000"/>
              </a:solidFill>
              <a:latin typeface="TimesNewRomanPSMT" charset="0"/>
            </a:endParaRPr>
          </a:p>
          <a:p>
            <a:pPr eaLnBrk="1" hangingPunct="1">
              <a:buFontTx/>
              <a:buChar char="•"/>
            </a:pPr>
            <a:r>
              <a:rPr lang="en-US" sz="1500" dirty="0" smtClean="0">
                <a:solidFill>
                  <a:srgbClr val="000000"/>
                </a:solidFill>
                <a:latin typeface="TimesNewRomanPSMT" charset="0"/>
              </a:rPr>
              <a:t>The opening of the NMDA receptor is normally blocked by a single magnesium ion (Mg2+). </a:t>
            </a:r>
          </a:p>
          <a:p>
            <a:pPr eaLnBrk="1" hangingPunct="1">
              <a:buFontTx/>
              <a:buChar char="•"/>
            </a:pPr>
            <a:r>
              <a:rPr lang="en-US" sz="1500" dirty="0" smtClean="0">
                <a:solidFill>
                  <a:srgbClr val="000000"/>
                </a:solidFill>
                <a:latin typeface="TimesNewRomanPSMT" charset="0"/>
              </a:rPr>
              <a:t>The Mg2+ ions are only removed when the electrical charge inside the cell rises to a specific value.</a:t>
            </a:r>
          </a:p>
          <a:p>
            <a:pPr eaLnBrk="1" hangingPunct="1">
              <a:buFontTx/>
              <a:buChar char="•"/>
            </a:pPr>
            <a:r>
              <a:rPr lang="en-US" sz="1500" dirty="0" smtClean="0">
                <a:solidFill>
                  <a:srgbClr val="000000"/>
                </a:solidFill>
                <a:latin typeface="TimesNewRomanPSMT" charset="0"/>
              </a:rPr>
              <a:t>The hyper-activation of the NMDA receptor by excitatory amino acids causes an increase in the entry of Ca2+ ions into the cell overcoming the capacity of cellular ion pumps that pump out positively charges ions. </a:t>
            </a:r>
          </a:p>
          <a:p>
            <a:pPr eaLnBrk="1" hangingPunct="1">
              <a:buFontTx/>
              <a:buChar char="•"/>
            </a:pPr>
            <a:r>
              <a:rPr lang="en-US" sz="1500" dirty="0" smtClean="0">
                <a:solidFill>
                  <a:srgbClr val="000000"/>
                </a:solidFill>
                <a:latin typeface="TimesNewRomanPSMT" charset="0"/>
              </a:rPr>
              <a:t>As a result of the increase of free intra-cellular Ca2+, a number of enzymes and proteins that are capable of degrading essential proteins and cellular membranes are activated. In addition to degradation of cell membrane structures and essential proteins, higher Ca2+ ion concentrations also cause an increased concentration of free radicals, which in turn can further increase in the amount of Ca2+ inside the cell. </a:t>
            </a:r>
          </a:p>
          <a:p>
            <a:pPr eaLnBrk="1" hangingPunct="1">
              <a:buFontTx/>
              <a:buChar char="•"/>
            </a:pPr>
            <a:r>
              <a:rPr lang="en-US" sz="1500" dirty="0" smtClean="0">
                <a:solidFill>
                  <a:srgbClr val="000000"/>
                </a:solidFill>
                <a:latin typeface="TimesNewRomanPSMT" charset="0"/>
              </a:rPr>
              <a:t>Homocysteine and homocysteic acid have similar chemical structures as glutamate and may activate the NMDA-receptor and thereby further increase the vulnerability of nerve cells to excitotoxic and oxidative injury. </a:t>
            </a:r>
          </a:p>
          <a:p>
            <a:pPr eaLnBrk="1" hangingPunct="1">
              <a:buFontTx/>
              <a:buChar char="•"/>
            </a:pPr>
            <a:r>
              <a:rPr lang="en-US" sz="1500" dirty="0" smtClean="0">
                <a:solidFill>
                  <a:srgbClr val="000000"/>
                </a:solidFill>
                <a:latin typeface="TimesNewRomanPSMT" charset="0"/>
              </a:rPr>
              <a:t>Cell death eventually results from the combination of oxidative stress, mitochondrial dysfunction, DNA-damage and induction of apoptosis triggered by increased Ca2+ entry.</a:t>
            </a:r>
          </a:p>
          <a:p>
            <a:pPr eaLnBrk="1" hangingPunct="1">
              <a:buFontTx/>
              <a:buChar char="•"/>
            </a:pPr>
            <a:endParaRPr lang="en-US" sz="1500" dirty="0" smtClean="0">
              <a:solidFill>
                <a:srgbClr val="000000"/>
              </a:solidFill>
              <a:latin typeface="TimesNewRomanPSMT" charset="0"/>
            </a:endParaRPr>
          </a:p>
          <a:p>
            <a:pPr eaLnBrk="1" hangingPunct="1">
              <a:buFontTx/>
              <a:buChar char="•"/>
            </a:pPr>
            <a:r>
              <a:rPr lang="en-US" sz="1500" dirty="0" smtClean="0">
                <a:solidFill>
                  <a:srgbClr val="000000"/>
                </a:solidFill>
                <a:latin typeface="TimesNewRomanPSMT" charset="0"/>
              </a:rPr>
              <a:t>Thus, high concentrations of homocysteine in the CNS may trigger the cascade of events that follow hyper-activation of the NMDA-receptor ultimately leading to nerve cell death.</a:t>
            </a:r>
          </a:p>
          <a:p>
            <a:pPr eaLnBrk="1" hangingPunct="1"/>
            <a:endParaRPr lang="en-US" sz="1500" dirty="0" smtClean="0">
              <a:solidFill>
                <a:srgbClr val="000000"/>
              </a:solidFill>
              <a:latin typeface="TimesNewRomanPSMT" charset="0"/>
            </a:endParaRP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p:spPr>
        <p:txBody>
          <a:bodyPr/>
          <a:lstStyle/>
          <a:p>
            <a:r>
              <a:rPr lang="en-US" dirty="0" smtClean="0"/>
              <a:t>BMS Confidential - Not to be distributed</a:t>
            </a:r>
          </a:p>
        </p:txBody>
      </p:sp>
      <p:sp>
        <p:nvSpPr>
          <p:cNvPr id="102403" name="Rectangle 6"/>
          <p:cNvSpPr>
            <a:spLocks noGrp="1" noChangeArrowheads="1"/>
          </p:cNvSpPr>
          <p:nvPr>
            <p:ph type="ftr" sz="quarter" idx="4"/>
          </p:nvPr>
        </p:nvSpPr>
        <p:spPr>
          <a:noFill/>
        </p:spPr>
        <p:txBody>
          <a:bodyPr/>
          <a:lstStyle/>
          <a:p>
            <a:r>
              <a:rPr lang="en-US" dirty="0" smtClean="0"/>
              <a:t>Core slide deck with annotationsCore Slide Deck with Annotations</a:t>
            </a:r>
          </a:p>
        </p:txBody>
      </p:sp>
      <p:sp>
        <p:nvSpPr>
          <p:cNvPr id="102404" name="Rectangle 2"/>
          <p:cNvSpPr>
            <a:spLocks noGrp="1" noRot="1" noChangeAspect="1" noChangeArrowheads="1" noTextEdit="1"/>
          </p:cNvSpPr>
          <p:nvPr>
            <p:ph type="sldImg"/>
          </p:nvPr>
        </p:nvSpPr>
        <p:spPr>
          <a:xfrm>
            <a:off x="1143000" y="684213"/>
            <a:ext cx="4572000" cy="3429000"/>
          </a:xfrm>
          <a:solidFill>
            <a:srgbClr val="FFFFFF"/>
          </a:solidFill>
          <a:ln/>
        </p:spPr>
      </p:sp>
      <p:sp>
        <p:nvSpPr>
          <p:cNvPr id="102405" name="Rectangle 3"/>
          <p:cNvSpPr>
            <a:spLocks noGrp="1" noChangeArrowheads="1"/>
          </p:cNvSpPr>
          <p:nvPr>
            <p:ph type="body" idx="1"/>
          </p:nvPr>
        </p:nvSpPr>
        <p:spPr>
          <a:xfrm>
            <a:off x="914711" y="4344025"/>
            <a:ext cx="5028579" cy="4116049"/>
          </a:xfrm>
          <a:solidFill>
            <a:srgbClr val="FFFFFF"/>
          </a:solidFill>
          <a:ln>
            <a:solidFill>
              <a:srgbClr val="000000"/>
            </a:solidFill>
          </a:ln>
        </p:spPr>
        <p:txBody>
          <a:bodyPr lIns="89380" tIns="44690" rIns="89380" bIns="44690"/>
          <a:lstStyle/>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F1FE791-CAE3-4703-85ED-9CC45D734B5D}" type="datetime1">
              <a:rPr lang="en-US" smtClean="0"/>
              <a:pPr/>
              <a:t>10/23/2011</a:t>
            </a:fld>
            <a:endParaRPr lang="en-US" dirty="0"/>
          </a:p>
        </p:txBody>
      </p:sp>
      <p:sp>
        <p:nvSpPr>
          <p:cNvPr id="17" name="Footer Placeholder 16"/>
          <p:cNvSpPr>
            <a:spLocks noGrp="1"/>
          </p:cNvSpPr>
          <p:nvPr>
            <p:ph type="ftr" sz="quarter" idx="11"/>
          </p:nvPr>
        </p:nvSpPr>
        <p:spPr/>
        <p:txBody>
          <a:bodyPr/>
          <a:lstStyle/>
          <a:p>
            <a:r>
              <a:rPr lang="en-GB" smtClean="0"/>
              <a:t>CAM Expo – 22.10.11 - Antony Haynes</a:t>
            </a:r>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AF3CD6-BF51-4E63-886F-66FB597CD72C}" type="datetime1">
              <a:rPr lang="en-US" smtClean="0"/>
              <a:pPr/>
              <a:t>10/23/2011</a:t>
            </a:fld>
            <a:endParaRPr lang="en-US" dirty="0"/>
          </a:p>
        </p:txBody>
      </p:sp>
      <p:sp>
        <p:nvSpPr>
          <p:cNvPr id="5" name="Footer Placeholder 4"/>
          <p:cNvSpPr>
            <a:spLocks noGrp="1"/>
          </p:cNvSpPr>
          <p:nvPr>
            <p:ph type="ftr" sz="quarter" idx="11"/>
          </p:nvPr>
        </p:nvSpPr>
        <p:spPr/>
        <p:txBody>
          <a:bodyPr/>
          <a:lstStyle/>
          <a:p>
            <a:r>
              <a:rPr lang="en-GB" smtClean="0"/>
              <a:t>CAM Expo – 22.10.11 - Antony Haynes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435DFD-C13F-4B6E-9D3E-B84EC6477982}" type="datetime1">
              <a:rPr lang="en-US" smtClean="0"/>
              <a:pPr/>
              <a:t>10/23/2011</a:t>
            </a:fld>
            <a:endParaRPr lang="en-US" dirty="0"/>
          </a:p>
        </p:txBody>
      </p:sp>
      <p:sp>
        <p:nvSpPr>
          <p:cNvPr id="5" name="Footer Placeholder 4"/>
          <p:cNvSpPr>
            <a:spLocks noGrp="1"/>
          </p:cNvSpPr>
          <p:nvPr>
            <p:ph type="ftr" sz="quarter" idx="11"/>
          </p:nvPr>
        </p:nvSpPr>
        <p:spPr/>
        <p:txBody>
          <a:bodyPr/>
          <a:lstStyle/>
          <a:p>
            <a:r>
              <a:rPr lang="en-GB" smtClean="0"/>
              <a:t>CAM Expo – 22.10.11 - Antony Haynes</a:t>
            </a: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18DC02C-90E0-4EA3-A6A8-592A387E5253}" type="datetime1">
              <a:rPr lang="en-US" smtClean="0"/>
              <a:pPr/>
              <a:t>10/23/2011</a:t>
            </a:fld>
            <a:endParaRPr lang="en-US" dirty="0"/>
          </a:p>
        </p:txBody>
      </p:sp>
      <p:sp>
        <p:nvSpPr>
          <p:cNvPr id="5" name="Footer Placeholder 4"/>
          <p:cNvSpPr>
            <a:spLocks noGrp="1"/>
          </p:cNvSpPr>
          <p:nvPr>
            <p:ph type="ftr" sz="quarter" idx="11"/>
          </p:nvPr>
        </p:nvSpPr>
        <p:spPr/>
        <p:txBody>
          <a:bodyPr/>
          <a:lstStyle/>
          <a:p>
            <a:r>
              <a:rPr lang="en-GB" smtClean="0"/>
              <a:t>CAM Expo – 22.10.11 - Antony Haynes</a:t>
            </a:r>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GB" smtClean="0"/>
              <a:t>CAM Expo – 22.10.11 - Antony Haynes</a:t>
            </a:r>
            <a:endParaRPr lang="en-US" dirty="0"/>
          </a:p>
        </p:txBody>
      </p:sp>
      <p:sp>
        <p:nvSpPr>
          <p:cNvPr id="4" name="Date Placeholder 3"/>
          <p:cNvSpPr>
            <a:spLocks noGrp="1"/>
          </p:cNvSpPr>
          <p:nvPr>
            <p:ph type="dt" sz="half" idx="10"/>
          </p:nvPr>
        </p:nvSpPr>
        <p:spPr/>
        <p:txBody>
          <a:bodyPr/>
          <a:lstStyle/>
          <a:p>
            <a:fld id="{27438644-ECC2-459E-BB50-07DB167AE71F}" type="datetime1">
              <a:rPr lang="en-US" smtClean="0"/>
              <a:pPr/>
              <a:t>10/23/2011</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C6EE6AE-BD4C-4068-986F-7B01DD5CE7F7}" type="datetime1">
              <a:rPr lang="en-US" smtClean="0"/>
              <a:pPr/>
              <a:t>10/23/2011</a:t>
            </a:fld>
            <a:endParaRPr lang="en-US" dirty="0"/>
          </a:p>
        </p:txBody>
      </p:sp>
      <p:sp>
        <p:nvSpPr>
          <p:cNvPr id="6" name="Footer Placeholder 5"/>
          <p:cNvSpPr>
            <a:spLocks noGrp="1"/>
          </p:cNvSpPr>
          <p:nvPr>
            <p:ph type="ftr" sz="quarter" idx="11"/>
          </p:nvPr>
        </p:nvSpPr>
        <p:spPr/>
        <p:txBody>
          <a:bodyPr/>
          <a:lstStyle/>
          <a:p>
            <a:r>
              <a:rPr lang="en-GB" smtClean="0"/>
              <a:t>CAM Expo – 22.10.11 - Antony Haynes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973A41E-0308-4986-A100-79459299EB7A}" type="datetime1">
              <a:rPr lang="en-US" smtClean="0"/>
              <a:pPr/>
              <a:t>10/23/2011</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GB" smtClean="0"/>
              <a:t>CAM Expo – 22.10.11 - Antony Haynes</a:t>
            </a: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C228C6-E003-4A6F-B8A1-B17CAF3A9A06}" type="datetime1">
              <a:rPr lang="en-US" smtClean="0"/>
              <a:pPr/>
              <a:t>10/23/2011</a:t>
            </a:fld>
            <a:endParaRPr lang="en-US" dirty="0"/>
          </a:p>
        </p:txBody>
      </p:sp>
      <p:sp>
        <p:nvSpPr>
          <p:cNvPr id="4" name="Footer Placeholder 3"/>
          <p:cNvSpPr>
            <a:spLocks noGrp="1"/>
          </p:cNvSpPr>
          <p:nvPr>
            <p:ph type="ftr" sz="quarter" idx="11"/>
          </p:nvPr>
        </p:nvSpPr>
        <p:spPr/>
        <p:txBody>
          <a:bodyPr/>
          <a:lstStyle/>
          <a:p>
            <a:r>
              <a:rPr lang="en-GB" smtClean="0"/>
              <a:t>CAM Expo – 22.10.11 - Antony Haynes</a:t>
            </a:r>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7B8FDEB-D882-4D5D-AFB7-6177B3A338CC}" type="datetime1">
              <a:rPr lang="en-US" smtClean="0"/>
              <a:pPr/>
              <a:t>10/23/2011</a:t>
            </a:fld>
            <a:endParaRPr lang="en-US" dirty="0"/>
          </a:p>
        </p:txBody>
      </p:sp>
      <p:sp>
        <p:nvSpPr>
          <p:cNvPr id="3" name="Footer Placeholder 2"/>
          <p:cNvSpPr>
            <a:spLocks noGrp="1"/>
          </p:cNvSpPr>
          <p:nvPr>
            <p:ph type="ftr" sz="quarter" idx="11"/>
          </p:nvPr>
        </p:nvSpPr>
        <p:spPr/>
        <p:txBody>
          <a:bodyPr/>
          <a:lstStyle/>
          <a:p>
            <a:r>
              <a:rPr lang="en-GB" smtClean="0"/>
              <a:t>CAM Expo – 22.10.11 - Antony Haynes</a:t>
            </a:r>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68C25303-9286-40D3-AC45-36BCBDBD93D4}" type="datetime1">
              <a:rPr lang="en-US" smtClean="0"/>
              <a:pPr/>
              <a:t>10/23/2011</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GB" smtClean="0"/>
              <a:t>CAM Expo – 22.10.11 - Antony Haynes</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46C72A2-2BEA-4195-BBB5-98000397364F}" type="datetime1">
              <a:rPr lang="en-US" smtClean="0"/>
              <a:pPr/>
              <a:t>10/23/2011</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GB" smtClean="0"/>
              <a:t>CAM Expo – 22.10.11 - Antony Haynes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0D4C3AD-9FF8-41BD-9DC7-FB302BD12467}" type="datetime1">
              <a:rPr lang="en-US" smtClean="0"/>
              <a:pPr/>
              <a:t>10/23/2011</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GB" smtClean="0"/>
              <a:t>CAM Expo – 22.10.11 - Antony Haynes</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tinyurl.com/67tw9k"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tinyurl.com/67tw9k" TargetMode="External"/><Relationship Id="rId2" Type="http://schemas.openxmlformats.org/officeDocument/2006/relationships/hyperlink" Target="http://tinyurl.com/6j3ewfv"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2514600"/>
          </a:xfrm>
        </p:spPr>
        <p:txBody>
          <a:bodyPr>
            <a:normAutofit/>
          </a:bodyPr>
          <a:lstStyle/>
          <a:p>
            <a:r>
              <a:rPr lang="en-GB" dirty="0" smtClean="0"/>
              <a:t>Imbalances involved in anxiety,</a:t>
            </a:r>
          </a:p>
          <a:p>
            <a:r>
              <a:rPr lang="en-GB" dirty="0" smtClean="0"/>
              <a:t>depression and trauma; benefits of dietary support and specific</a:t>
            </a:r>
          </a:p>
          <a:p>
            <a:r>
              <a:rPr lang="en-GB" dirty="0" smtClean="0"/>
              <a:t>nutritional supplementation.</a:t>
            </a:r>
          </a:p>
          <a:p>
            <a:endParaRPr lang="en-GB" dirty="0" smtClean="0"/>
          </a:p>
          <a:p>
            <a:endParaRPr lang="en-GB" dirty="0" smtClean="0"/>
          </a:p>
          <a:p>
            <a:r>
              <a:rPr lang="en-GB" dirty="0" smtClean="0"/>
              <a:t>By Antony haynes</a:t>
            </a:r>
          </a:p>
          <a:p>
            <a:r>
              <a:rPr lang="en-GB" dirty="0" smtClean="0"/>
              <a:t>Nutritional therapist</a:t>
            </a:r>
          </a:p>
          <a:p>
            <a:endParaRPr lang="en-GB" dirty="0" smtClean="0"/>
          </a:p>
          <a:p>
            <a:endParaRPr lang="en-GB" dirty="0" smtClean="0"/>
          </a:p>
          <a:p>
            <a:endParaRPr lang="en-GB" dirty="0"/>
          </a:p>
        </p:txBody>
      </p:sp>
      <p:sp>
        <p:nvSpPr>
          <p:cNvPr id="2" name="Title 1"/>
          <p:cNvSpPr>
            <a:spLocks noGrp="1"/>
          </p:cNvSpPr>
          <p:nvPr>
            <p:ph type="ctrTitle"/>
          </p:nvPr>
        </p:nvSpPr>
        <p:spPr/>
        <p:txBody>
          <a:bodyPr/>
          <a:lstStyle/>
          <a:p>
            <a:r>
              <a:rPr lang="en-GB" b="1" dirty="0" smtClean="0">
                <a:solidFill>
                  <a:srgbClr val="C00000"/>
                </a:solidFill>
              </a:rPr>
              <a:t>CAM Expo</a:t>
            </a:r>
            <a:br>
              <a:rPr lang="en-GB" b="1" dirty="0" smtClean="0">
                <a:solidFill>
                  <a:srgbClr val="C00000"/>
                </a:solidFill>
              </a:rPr>
            </a:br>
            <a:r>
              <a:rPr lang="en-GB" dirty="0" smtClean="0">
                <a:solidFill>
                  <a:srgbClr val="C00000"/>
                </a:solidFill>
              </a:rPr>
              <a:t>Hormones &amp; Neurotransmitters </a:t>
            </a:r>
            <a:endParaRPr lang="en-GB" dirty="0">
              <a:solidFill>
                <a:srgbClr val="C00000"/>
              </a:solidFill>
            </a:endParaRPr>
          </a:p>
        </p:txBody>
      </p:sp>
      <p:sp>
        <p:nvSpPr>
          <p:cNvPr id="4" name="Footer Placeholder 3"/>
          <p:cNvSpPr>
            <a:spLocks noGrp="1"/>
          </p:cNvSpPr>
          <p:nvPr>
            <p:ph type="ftr" sz="quarter" idx="11"/>
          </p:nvPr>
        </p:nvSpPr>
        <p:spPr/>
        <p:txBody>
          <a:bodyPr/>
          <a:lstStyle/>
          <a:p>
            <a:r>
              <a:rPr lang="en-GB" dirty="0" smtClean="0"/>
              <a:t>CAM Expo – 22.10.11 - Antony Haynes</a:t>
            </a:r>
            <a:endParaRPr lang="en-US" dirty="0"/>
          </a:p>
        </p:txBody>
      </p:sp>
      <p:pic>
        <p:nvPicPr>
          <p:cNvPr id="5" name="Picture 2" descr="I:\General\Logo's\Clinical Education Logo.jpg"/>
          <p:cNvPicPr>
            <a:picLocks noChangeAspect="1" noChangeArrowheads="1"/>
          </p:cNvPicPr>
          <p:nvPr/>
        </p:nvPicPr>
        <p:blipFill>
          <a:blip r:embed="rId3"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Relevant Books on the Subject</a:t>
            </a:r>
            <a:endParaRPr lang="en-GB" dirty="0">
              <a:solidFill>
                <a:schemeClr val="tx1"/>
              </a:solidFill>
            </a:endParaRPr>
          </a:p>
        </p:txBody>
      </p:sp>
      <p:sp>
        <p:nvSpPr>
          <p:cNvPr id="3" name="Footer Placeholder 2"/>
          <p:cNvSpPr>
            <a:spLocks noGrp="1"/>
          </p:cNvSpPr>
          <p:nvPr>
            <p:ph type="ftr" sz="quarter" idx="11"/>
          </p:nvPr>
        </p:nvSpPr>
        <p:spPr/>
        <p:txBody>
          <a:bodyPr/>
          <a:lstStyle/>
          <a:p>
            <a:r>
              <a:rPr lang="en-GB" smtClean="0"/>
              <a:t>CAM Expo – 22.10.11 - Antony Haynes</a:t>
            </a:r>
            <a:endParaRPr lang="en-US" dirty="0"/>
          </a:p>
        </p:txBody>
      </p:sp>
      <p:sp>
        <p:nvSpPr>
          <p:cNvPr id="4" name="Content Placeholder 3"/>
          <p:cNvSpPr>
            <a:spLocks noGrp="1"/>
          </p:cNvSpPr>
          <p:nvPr>
            <p:ph sz="quarter" idx="1"/>
          </p:nvPr>
        </p:nvSpPr>
        <p:spPr/>
        <p:txBody>
          <a:bodyPr/>
          <a:lstStyle/>
          <a:p>
            <a:r>
              <a:rPr lang="en-GB" dirty="0" smtClean="0"/>
              <a:t>Good Food Good Mood, 1992, 2001</a:t>
            </a:r>
          </a:p>
          <a:p>
            <a:r>
              <a:rPr lang="en-GB" dirty="0" smtClean="0"/>
              <a:t>Gary Null</a:t>
            </a:r>
          </a:p>
          <a:p>
            <a:endParaRPr lang="en-GB" dirty="0"/>
          </a:p>
        </p:txBody>
      </p:sp>
      <p:pic>
        <p:nvPicPr>
          <p:cNvPr id="5" name="Picture 4"/>
          <p:cNvPicPr/>
          <p:nvPr/>
        </p:nvPicPr>
        <p:blipFill>
          <a:blip r:embed="rId2" cstate="print"/>
          <a:srcRect/>
          <a:stretch>
            <a:fillRect/>
          </a:stretch>
        </p:blipFill>
        <p:spPr bwMode="auto">
          <a:xfrm>
            <a:off x="3810000" y="2667000"/>
            <a:ext cx="3048000" cy="3048000"/>
          </a:xfrm>
          <a:prstGeom prst="rect">
            <a:avLst/>
          </a:prstGeom>
          <a:noFill/>
          <a:ln w="9525">
            <a:noFill/>
            <a:miter lim="800000"/>
            <a:headEnd/>
            <a:tailEnd/>
          </a:ln>
        </p:spPr>
      </p:pic>
      <p:pic>
        <p:nvPicPr>
          <p:cNvPr id="6" name="Picture 2" descr="I:\General\Logo's\Clinical Education Logo.jpg"/>
          <p:cNvPicPr>
            <a:picLocks noChangeAspect="1" noChangeArrowheads="1"/>
          </p:cNvPicPr>
          <p:nvPr/>
        </p:nvPicPr>
        <p:blipFill>
          <a:blip r:embed="rId3"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Relevant Books on the Subject</a:t>
            </a:r>
            <a:endParaRPr lang="en-GB" dirty="0">
              <a:solidFill>
                <a:schemeClr val="tx1"/>
              </a:solidFill>
            </a:endParaRPr>
          </a:p>
        </p:txBody>
      </p:sp>
      <p:sp>
        <p:nvSpPr>
          <p:cNvPr id="3" name="Footer Placeholder 2"/>
          <p:cNvSpPr>
            <a:spLocks noGrp="1"/>
          </p:cNvSpPr>
          <p:nvPr>
            <p:ph type="ftr" sz="quarter" idx="11"/>
          </p:nvPr>
        </p:nvSpPr>
        <p:spPr/>
        <p:txBody>
          <a:bodyPr/>
          <a:lstStyle/>
          <a:p>
            <a:r>
              <a:rPr lang="en-GB" smtClean="0"/>
              <a:t>CAM Expo – 22.10.11 - Antony Haynes</a:t>
            </a:r>
            <a:endParaRPr lang="en-US" dirty="0"/>
          </a:p>
        </p:txBody>
      </p:sp>
      <p:sp>
        <p:nvSpPr>
          <p:cNvPr id="4" name="Content Placeholder 3"/>
          <p:cNvSpPr>
            <a:spLocks noGrp="1"/>
          </p:cNvSpPr>
          <p:nvPr>
            <p:ph sz="quarter" idx="1"/>
          </p:nvPr>
        </p:nvSpPr>
        <p:spPr/>
        <p:txBody>
          <a:bodyPr/>
          <a:lstStyle/>
          <a:p>
            <a:r>
              <a:rPr lang="en-GB" dirty="0" smtClean="0"/>
              <a:t>Freedom from Disease: The Breakthrough Approach to Preventing Cancer, Heart Disease, Alzheimer's, and Depression by Controlling Insulin by Peter Morgan Kash, Jay Lombard, and Tom Monte, June 2009</a:t>
            </a:r>
          </a:p>
          <a:p>
            <a:endParaRPr lang="en-GB" dirty="0" smtClean="0"/>
          </a:p>
          <a:p>
            <a:endParaRPr lang="en-GB" dirty="0"/>
          </a:p>
        </p:txBody>
      </p:sp>
      <p:pic>
        <p:nvPicPr>
          <p:cNvPr id="5" name="Picture 4"/>
          <p:cNvPicPr/>
          <p:nvPr/>
        </p:nvPicPr>
        <p:blipFill>
          <a:blip r:embed="rId2" cstate="print"/>
          <a:srcRect/>
          <a:stretch>
            <a:fillRect/>
          </a:stretch>
        </p:blipFill>
        <p:spPr bwMode="auto">
          <a:xfrm>
            <a:off x="3733800" y="3581400"/>
            <a:ext cx="2971800" cy="2667000"/>
          </a:xfrm>
          <a:prstGeom prst="rect">
            <a:avLst/>
          </a:prstGeom>
          <a:noFill/>
          <a:ln w="9525">
            <a:noFill/>
            <a:miter lim="800000"/>
            <a:headEnd/>
            <a:tailEnd/>
          </a:ln>
        </p:spPr>
      </p:pic>
      <p:pic>
        <p:nvPicPr>
          <p:cNvPr id="6" name="Picture 2" descr="I:\General\Logo's\Clinical Education Logo.jpg"/>
          <p:cNvPicPr>
            <a:picLocks noChangeAspect="1" noChangeArrowheads="1"/>
          </p:cNvPicPr>
          <p:nvPr/>
        </p:nvPicPr>
        <p:blipFill>
          <a:blip r:embed="rId3" cstate="print"/>
          <a:srcRect/>
          <a:stretch>
            <a:fillRect/>
          </a:stretch>
        </p:blipFill>
        <p:spPr bwMode="auto">
          <a:xfrm>
            <a:off x="7929586" y="6096000"/>
            <a:ext cx="1045358" cy="58739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Relevant Books on the Subject</a:t>
            </a:r>
            <a:endParaRPr lang="en-GB" dirty="0">
              <a:solidFill>
                <a:schemeClr val="tx1"/>
              </a:solidFill>
            </a:endParaRPr>
          </a:p>
        </p:txBody>
      </p:sp>
      <p:sp>
        <p:nvSpPr>
          <p:cNvPr id="3" name="Footer Placeholder 2"/>
          <p:cNvSpPr>
            <a:spLocks noGrp="1"/>
          </p:cNvSpPr>
          <p:nvPr>
            <p:ph type="ftr" sz="quarter" idx="11"/>
          </p:nvPr>
        </p:nvSpPr>
        <p:spPr/>
        <p:txBody>
          <a:bodyPr/>
          <a:lstStyle/>
          <a:p>
            <a:r>
              <a:rPr lang="en-GB" smtClean="0"/>
              <a:t>CAM Expo – 22.10.11 - Antony Haynes</a:t>
            </a:r>
            <a:endParaRPr lang="en-US" dirty="0"/>
          </a:p>
        </p:txBody>
      </p:sp>
      <p:sp>
        <p:nvSpPr>
          <p:cNvPr id="4" name="Content Placeholder 3"/>
          <p:cNvSpPr>
            <a:spLocks noGrp="1"/>
          </p:cNvSpPr>
          <p:nvPr>
            <p:ph sz="quarter" idx="1"/>
          </p:nvPr>
        </p:nvSpPr>
        <p:spPr/>
        <p:txBody>
          <a:bodyPr/>
          <a:lstStyle/>
          <a:p>
            <a:r>
              <a:rPr lang="en-GB" dirty="0" smtClean="0"/>
              <a:t>Dr Jay Lombard &amp; Carl Germano, 1997</a:t>
            </a:r>
          </a:p>
          <a:p>
            <a:pPr>
              <a:buNone/>
            </a:pPr>
            <a:endParaRPr lang="en-GB" dirty="0" smtClean="0"/>
          </a:p>
        </p:txBody>
      </p:sp>
      <p:pic>
        <p:nvPicPr>
          <p:cNvPr id="5" name="Picture 4"/>
          <p:cNvPicPr/>
          <p:nvPr/>
        </p:nvPicPr>
        <p:blipFill>
          <a:blip r:embed="rId2" cstate="print"/>
          <a:srcRect/>
          <a:stretch>
            <a:fillRect/>
          </a:stretch>
        </p:blipFill>
        <p:spPr bwMode="auto">
          <a:xfrm>
            <a:off x="4024312" y="2881312"/>
            <a:ext cx="2147888" cy="2681288"/>
          </a:xfrm>
          <a:prstGeom prst="rect">
            <a:avLst/>
          </a:prstGeom>
          <a:noFill/>
          <a:ln w="9525">
            <a:noFill/>
            <a:miter lim="800000"/>
            <a:headEnd/>
            <a:tailEnd/>
          </a:ln>
        </p:spPr>
      </p:pic>
      <p:pic>
        <p:nvPicPr>
          <p:cNvPr id="6" name="Picture 2" descr="I:\General\Logo's\Clinical Education Logo.jpg"/>
          <p:cNvPicPr>
            <a:picLocks noChangeAspect="1" noChangeArrowheads="1"/>
          </p:cNvPicPr>
          <p:nvPr/>
        </p:nvPicPr>
        <p:blipFill>
          <a:blip r:embed="rId3"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Summary</a:t>
            </a:r>
            <a:endParaRPr lang="en-GB" dirty="0">
              <a:solidFill>
                <a:schemeClr val="tx1"/>
              </a:solidFill>
            </a:endParaRPr>
          </a:p>
        </p:txBody>
      </p:sp>
      <p:sp>
        <p:nvSpPr>
          <p:cNvPr id="3" name="Footer Placeholder 2"/>
          <p:cNvSpPr>
            <a:spLocks noGrp="1"/>
          </p:cNvSpPr>
          <p:nvPr>
            <p:ph type="ftr" sz="quarter" idx="11"/>
          </p:nvPr>
        </p:nvSpPr>
        <p:spPr/>
        <p:txBody>
          <a:bodyPr/>
          <a:lstStyle/>
          <a:p>
            <a:r>
              <a:rPr lang="en-GB" smtClean="0"/>
              <a:t>CAM Expo – 22.10.11 - Antony Haynes</a:t>
            </a:r>
            <a:endParaRPr lang="en-US" dirty="0"/>
          </a:p>
        </p:txBody>
      </p:sp>
      <p:sp>
        <p:nvSpPr>
          <p:cNvPr id="4" name="Content Placeholder 3"/>
          <p:cNvSpPr>
            <a:spLocks noGrp="1"/>
          </p:cNvSpPr>
          <p:nvPr>
            <p:ph sz="quarter" idx="1"/>
          </p:nvPr>
        </p:nvSpPr>
        <p:spPr/>
        <p:txBody>
          <a:bodyPr>
            <a:normAutofit fontScale="92500" lnSpcReduction="10000"/>
          </a:bodyPr>
          <a:lstStyle/>
          <a:p>
            <a:r>
              <a:rPr lang="en-GB" dirty="0" smtClean="0"/>
              <a:t>Insulin &amp; cortisol, when out of balance, have profound effects on mood and well-being. </a:t>
            </a:r>
          </a:p>
          <a:p>
            <a:r>
              <a:rPr lang="en-GB" dirty="0" smtClean="0"/>
              <a:t>Nutrition plays a key role in the level and balance of these key determinants in our mood.</a:t>
            </a:r>
          </a:p>
          <a:p>
            <a:r>
              <a:rPr lang="en-GB" dirty="0" smtClean="0"/>
              <a:t>It is NOT possible to measure levels of neurotransmitters with blood or urine tests (ref Dr Jay Lombard).</a:t>
            </a:r>
          </a:p>
          <a:p>
            <a:r>
              <a:rPr lang="en-GB" dirty="0" smtClean="0"/>
              <a:t>Specific signs &amp; symptoms give a sound clinical picture of neurotransmitter imbalances. </a:t>
            </a:r>
          </a:p>
          <a:p>
            <a:r>
              <a:rPr lang="en-GB" dirty="0" smtClean="0"/>
              <a:t>The appropriate eating plan and key nutrients have been shown to correct imbalances in these hormones &amp; neurotransmitters.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500"/>
                            </p:stCondLst>
                            <p:childTnLst>
                              <p:par>
                                <p:cTn id="15" presetID="2" presetClass="entr" presetSubtype="4"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500"/>
                            </p:stCondLst>
                            <p:childTnLst>
                              <p:par>
                                <p:cTn id="20" presetID="2" presetClass="entr" presetSubtype="4"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9500"/>
                            </p:stCondLst>
                            <p:childTnLst>
                              <p:par>
                                <p:cTn id="25" presetID="2" presetClass="entr" presetSubtype="4"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3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Hormones &amp; Neurotransmitters</a:t>
            </a:r>
            <a:endParaRPr lang="en-GB" dirty="0">
              <a:solidFill>
                <a:schemeClr val="tx1"/>
              </a:solidFill>
            </a:endParaRPr>
          </a:p>
        </p:txBody>
      </p:sp>
      <p:sp>
        <p:nvSpPr>
          <p:cNvPr id="3" name="Footer Placeholder 2"/>
          <p:cNvSpPr>
            <a:spLocks noGrp="1"/>
          </p:cNvSpPr>
          <p:nvPr>
            <p:ph type="ftr" sz="quarter" idx="11"/>
          </p:nvPr>
        </p:nvSpPr>
        <p:spPr/>
        <p:txBody>
          <a:bodyPr/>
          <a:lstStyle/>
          <a:p>
            <a:r>
              <a:rPr lang="en-GB" smtClean="0"/>
              <a:t>CAM Expo – 22.10.11 - Antony Haynes</a:t>
            </a:r>
            <a:endParaRPr lang="en-US" dirty="0"/>
          </a:p>
        </p:txBody>
      </p:sp>
      <p:sp>
        <p:nvSpPr>
          <p:cNvPr id="4" name="Content Placeholder 3"/>
          <p:cNvSpPr>
            <a:spLocks noGrp="1"/>
          </p:cNvSpPr>
          <p:nvPr>
            <p:ph sz="quarter" idx="1"/>
          </p:nvPr>
        </p:nvSpPr>
        <p:spPr/>
        <p:txBody>
          <a:bodyPr>
            <a:normAutofit/>
          </a:bodyPr>
          <a:lstStyle/>
          <a:p>
            <a:pPr>
              <a:buNone/>
            </a:pPr>
            <a:endParaRPr lang="en-GB" dirty="0" smtClean="0"/>
          </a:p>
          <a:p>
            <a:r>
              <a:rPr lang="en-GB" dirty="0" smtClean="0"/>
              <a:t>Insulin &amp; Cortisol</a:t>
            </a:r>
          </a:p>
          <a:p>
            <a:pPr>
              <a:buNone/>
            </a:pPr>
            <a:endParaRPr lang="en-GB" dirty="0" smtClean="0"/>
          </a:p>
          <a:p>
            <a:pPr>
              <a:buNone/>
            </a:pPr>
            <a:r>
              <a:rPr lang="en-GB" dirty="0" smtClean="0"/>
              <a:t>And</a:t>
            </a:r>
          </a:p>
          <a:p>
            <a:pPr>
              <a:buNone/>
            </a:pPr>
            <a:endParaRPr lang="en-GB" dirty="0" smtClean="0"/>
          </a:p>
          <a:p>
            <a:r>
              <a:rPr lang="en-GB" dirty="0" smtClean="0"/>
              <a:t>Glutamine / Glutamate</a:t>
            </a:r>
          </a:p>
          <a:p>
            <a:r>
              <a:rPr lang="en-GB" dirty="0" smtClean="0"/>
              <a:t>Dopamine</a:t>
            </a:r>
          </a:p>
          <a:p>
            <a:r>
              <a:rPr lang="en-GB" dirty="0" smtClean="0"/>
              <a:t>GABA</a:t>
            </a:r>
          </a:p>
          <a:p>
            <a:r>
              <a:rPr lang="en-GB" dirty="0" smtClean="0"/>
              <a:t>Serotonin</a:t>
            </a:r>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3698" name="Rectangle 2"/>
          <p:cNvSpPr>
            <a:spLocks noGrp="1" noChangeArrowheads="1"/>
          </p:cNvSpPr>
          <p:nvPr>
            <p:ph type="title"/>
          </p:nvPr>
        </p:nvSpPr>
        <p:spPr>
          <a:xfrm>
            <a:off x="304800" y="228600"/>
            <a:ext cx="8382000" cy="762000"/>
          </a:xfrm>
        </p:spPr>
        <p:txBody>
          <a:bodyPr/>
          <a:lstStyle/>
          <a:p>
            <a:pPr>
              <a:defRPr/>
            </a:pPr>
            <a:r>
              <a:rPr lang="en-GB" dirty="0" smtClean="0">
                <a:solidFill>
                  <a:schemeClr val="tx1"/>
                </a:solidFill>
              </a:rPr>
              <a:t>Neurotransmitters</a:t>
            </a:r>
            <a:endParaRPr lang="en-US" dirty="0" smtClean="0">
              <a:effectLst>
                <a:outerShdw blurRad="38100" dist="38100" dir="2700000" algn="tl">
                  <a:srgbClr val="000000"/>
                </a:outerShdw>
              </a:effectLst>
              <a:latin typeface="Times New Roman" pitchFamily="18" charset="0"/>
              <a:cs typeface="Times New Roman" pitchFamily="18" charset="0"/>
            </a:endParaRPr>
          </a:p>
        </p:txBody>
      </p:sp>
      <p:sp>
        <p:nvSpPr>
          <p:cNvPr id="3613700" name="Oval 4"/>
          <p:cNvSpPr>
            <a:spLocks noChangeArrowheads="1"/>
          </p:cNvSpPr>
          <p:nvPr/>
        </p:nvSpPr>
        <p:spPr bwMode="auto">
          <a:xfrm>
            <a:off x="3438525" y="2895600"/>
            <a:ext cx="2667000" cy="2360613"/>
          </a:xfrm>
          <a:prstGeom prst="ellipse">
            <a:avLst/>
          </a:prstGeom>
          <a:solidFill>
            <a:srgbClr val="FF9900"/>
          </a:solidFill>
          <a:ln w="9525">
            <a:noFill/>
            <a:round/>
            <a:headEnd/>
            <a:tailEnd/>
          </a:ln>
          <a:effectLst/>
        </p:spPr>
        <p:txBody>
          <a:bodyPr wrap="none" anchor="ctr"/>
          <a:lstStyle/>
          <a:p>
            <a:pPr eaLnBrk="1" hangingPunct="1">
              <a:defRPr/>
            </a:pPr>
            <a:r>
              <a:rPr lang="en-US" sz="2400" b="0" dirty="0">
                <a:effectLst>
                  <a:outerShdw blurRad="38100" dist="38100" dir="2700000" algn="tl">
                    <a:srgbClr val="000000"/>
                  </a:outerShdw>
                </a:effectLst>
                <a:latin typeface="Tahoma" pitchFamily="34" charset="0"/>
              </a:rPr>
              <a:t>Dopamine</a:t>
            </a:r>
          </a:p>
        </p:txBody>
      </p:sp>
      <p:sp>
        <p:nvSpPr>
          <p:cNvPr id="3613701" name="Oval 5"/>
          <p:cNvSpPr>
            <a:spLocks noChangeArrowheads="1"/>
          </p:cNvSpPr>
          <p:nvPr/>
        </p:nvSpPr>
        <p:spPr bwMode="auto">
          <a:xfrm>
            <a:off x="5387975" y="2514600"/>
            <a:ext cx="2286000" cy="1860550"/>
          </a:xfrm>
          <a:prstGeom prst="ellipse">
            <a:avLst/>
          </a:prstGeom>
          <a:solidFill>
            <a:srgbClr val="CC00FF"/>
          </a:solidFill>
          <a:ln w="9525">
            <a:noFill/>
            <a:round/>
            <a:headEnd/>
            <a:tailEnd/>
          </a:ln>
          <a:effectLst/>
        </p:spPr>
        <p:txBody>
          <a:bodyPr wrap="none" anchor="ctr"/>
          <a:lstStyle/>
          <a:p>
            <a:pPr eaLnBrk="1" hangingPunct="1">
              <a:defRPr/>
            </a:pPr>
            <a:r>
              <a:rPr lang="en-US" sz="2400" b="0" dirty="0">
                <a:solidFill>
                  <a:schemeClr val="bg1"/>
                </a:solidFill>
                <a:effectLst>
                  <a:outerShdw blurRad="38100" dist="38100" dir="2700000" algn="tl">
                    <a:srgbClr val="000000"/>
                  </a:outerShdw>
                </a:effectLst>
                <a:latin typeface="Tahoma" pitchFamily="34" charset="0"/>
              </a:rPr>
              <a:t>Serotonin</a:t>
            </a:r>
          </a:p>
        </p:txBody>
      </p:sp>
      <p:sp>
        <p:nvSpPr>
          <p:cNvPr id="3613702" name="Oval 6"/>
          <p:cNvSpPr>
            <a:spLocks noChangeArrowheads="1"/>
          </p:cNvSpPr>
          <p:nvPr/>
        </p:nvSpPr>
        <p:spPr bwMode="auto">
          <a:xfrm>
            <a:off x="1466850" y="2286000"/>
            <a:ext cx="2470150" cy="2198687"/>
          </a:xfrm>
          <a:prstGeom prst="ellipse">
            <a:avLst/>
          </a:prstGeom>
          <a:solidFill>
            <a:srgbClr val="FF3300"/>
          </a:solidFill>
          <a:ln w="9525">
            <a:noFill/>
            <a:round/>
            <a:headEnd/>
            <a:tailEnd/>
          </a:ln>
          <a:effectLst/>
        </p:spPr>
        <p:txBody>
          <a:bodyPr wrap="none" anchor="ctr"/>
          <a:lstStyle/>
          <a:p>
            <a:pPr eaLnBrk="1" hangingPunct="1">
              <a:defRPr/>
            </a:pPr>
            <a:r>
              <a:rPr lang="en-US" sz="2400" b="0" dirty="0">
                <a:solidFill>
                  <a:schemeClr val="bg1"/>
                </a:solidFill>
                <a:effectLst>
                  <a:outerShdw blurRad="38100" dist="38100" dir="2700000" algn="tl">
                    <a:srgbClr val="000000"/>
                  </a:outerShdw>
                </a:effectLst>
                <a:latin typeface="Tahoma" pitchFamily="34" charset="0"/>
              </a:rPr>
              <a:t>Glutamate</a:t>
            </a:r>
          </a:p>
        </p:txBody>
      </p:sp>
      <p:sp>
        <p:nvSpPr>
          <p:cNvPr id="3613703" name="Oval 7"/>
          <p:cNvSpPr>
            <a:spLocks noChangeArrowheads="1"/>
          </p:cNvSpPr>
          <p:nvPr/>
        </p:nvSpPr>
        <p:spPr bwMode="auto">
          <a:xfrm>
            <a:off x="2328863" y="4267200"/>
            <a:ext cx="2393950" cy="2057400"/>
          </a:xfrm>
          <a:prstGeom prst="ellipse">
            <a:avLst/>
          </a:prstGeom>
          <a:solidFill>
            <a:srgbClr val="9999FF"/>
          </a:solidFill>
          <a:ln w="9525">
            <a:noFill/>
            <a:round/>
            <a:headEnd/>
            <a:tailEnd/>
          </a:ln>
          <a:effectLst/>
        </p:spPr>
        <p:txBody>
          <a:bodyPr wrap="none" anchor="ctr"/>
          <a:lstStyle/>
          <a:p>
            <a:pPr eaLnBrk="1" hangingPunct="1">
              <a:defRPr/>
            </a:pPr>
            <a:r>
              <a:rPr lang="en-US" sz="2400" b="0" dirty="0">
                <a:solidFill>
                  <a:schemeClr val="bg1"/>
                </a:solidFill>
                <a:effectLst>
                  <a:outerShdw blurRad="38100" dist="38100" dir="2700000" algn="tl">
                    <a:srgbClr val="000000"/>
                  </a:outerShdw>
                </a:effectLst>
                <a:latin typeface="Tahoma" pitchFamily="34" charset="0"/>
              </a:rPr>
              <a:t>GABA</a:t>
            </a:r>
          </a:p>
        </p:txBody>
      </p:sp>
      <p:sp>
        <p:nvSpPr>
          <p:cNvPr id="3613704" name="Oval 8"/>
          <p:cNvSpPr>
            <a:spLocks noChangeArrowheads="1"/>
          </p:cNvSpPr>
          <p:nvPr/>
        </p:nvSpPr>
        <p:spPr bwMode="auto">
          <a:xfrm>
            <a:off x="4886325" y="4419600"/>
            <a:ext cx="2906713" cy="1981200"/>
          </a:xfrm>
          <a:prstGeom prst="ellipse">
            <a:avLst/>
          </a:prstGeom>
          <a:solidFill>
            <a:schemeClr val="hlink"/>
          </a:solidFill>
          <a:ln w="9525">
            <a:noFill/>
            <a:round/>
            <a:headEnd/>
            <a:tailEnd/>
          </a:ln>
          <a:effectLst/>
        </p:spPr>
        <p:txBody>
          <a:bodyPr wrap="none" anchor="ctr"/>
          <a:lstStyle/>
          <a:p>
            <a:pPr eaLnBrk="1" hangingPunct="1">
              <a:defRPr/>
            </a:pPr>
            <a:r>
              <a:rPr lang="en-US" sz="2400" b="0" dirty="0">
                <a:solidFill>
                  <a:schemeClr val="bg1"/>
                </a:solidFill>
                <a:effectLst>
                  <a:outerShdw blurRad="38100" dist="38100" dir="2700000" algn="tl">
                    <a:srgbClr val="000000"/>
                  </a:outerShdw>
                </a:effectLst>
                <a:latin typeface="Tahoma" pitchFamily="34" charset="0"/>
              </a:rPr>
              <a:t>Acetylcholine</a:t>
            </a:r>
          </a:p>
        </p:txBody>
      </p:sp>
      <p:sp>
        <p:nvSpPr>
          <p:cNvPr id="21512" name="Rectangle 9"/>
          <p:cNvSpPr>
            <a:spLocks noChangeArrowheads="1"/>
          </p:cNvSpPr>
          <p:nvPr/>
        </p:nvSpPr>
        <p:spPr bwMode="auto">
          <a:xfrm>
            <a:off x="8447088" y="869950"/>
            <a:ext cx="184150" cy="366713"/>
          </a:xfrm>
          <a:prstGeom prst="rect">
            <a:avLst/>
          </a:prstGeom>
          <a:noFill/>
          <a:ln w="9525">
            <a:noFill/>
            <a:miter lim="800000"/>
            <a:headEnd/>
            <a:tailEnd/>
          </a:ln>
        </p:spPr>
        <p:txBody>
          <a:bodyPr wrap="none">
            <a:spAutoFit/>
          </a:bodyPr>
          <a:lstStyle/>
          <a:p>
            <a:pPr algn="l" eaLnBrk="1" hangingPunct="1"/>
            <a:endParaRPr lang="en-US" b="0" dirty="0">
              <a:latin typeface="Times New Roman" pitchFamily="18" charset="0"/>
            </a:endParaRPr>
          </a:p>
        </p:txBody>
      </p:sp>
      <p:sp>
        <p:nvSpPr>
          <p:cNvPr id="3613706" name="Oval 10"/>
          <p:cNvSpPr>
            <a:spLocks noChangeArrowheads="1"/>
          </p:cNvSpPr>
          <p:nvPr/>
        </p:nvSpPr>
        <p:spPr bwMode="auto">
          <a:xfrm>
            <a:off x="3571874" y="1371600"/>
            <a:ext cx="2676525" cy="2068512"/>
          </a:xfrm>
          <a:prstGeom prst="ellipse">
            <a:avLst/>
          </a:prstGeom>
          <a:solidFill>
            <a:srgbClr val="33CC33"/>
          </a:solidFill>
          <a:ln w="9525">
            <a:noFill/>
            <a:round/>
            <a:headEnd/>
            <a:tailEnd/>
          </a:ln>
          <a:effectLst/>
        </p:spPr>
        <p:txBody>
          <a:bodyPr wrap="none" anchor="ctr"/>
          <a:lstStyle/>
          <a:p>
            <a:pPr eaLnBrk="1" hangingPunct="1">
              <a:defRPr/>
            </a:pPr>
            <a:r>
              <a:rPr lang="en-US" sz="2400" b="0" dirty="0" smtClean="0">
                <a:solidFill>
                  <a:schemeClr val="bg1"/>
                </a:solidFill>
                <a:effectLst>
                  <a:outerShdw blurRad="38100" dist="38100" dir="2700000" algn="tl">
                    <a:srgbClr val="000000"/>
                  </a:outerShdw>
                </a:effectLst>
                <a:latin typeface="Tahoma" pitchFamily="34" charset="0"/>
              </a:rPr>
              <a:t>Nor-Adrenaline</a:t>
            </a:r>
            <a:endParaRPr lang="en-US" sz="2400" b="0" dirty="0">
              <a:solidFill>
                <a:schemeClr val="bg1"/>
              </a:solidFill>
              <a:effectLst>
                <a:outerShdw blurRad="38100" dist="38100" dir="2700000" algn="tl">
                  <a:srgbClr val="000000"/>
                </a:outerShdw>
              </a:effectLst>
              <a:latin typeface="Tahoma" pitchFamily="34" charset="0"/>
            </a:endParaRPr>
          </a:p>
        </p:txBody>
      </p:sp>
      <p:sp>
        <p:nvSpPr>
          <p:cNvPr id="10" name="Footer Placeholder 9"/>
          <p:cNvSpPr>
            <a:spLocks noGrp="1"/>
          </p:cNvSpPr>
          <p:nvPr>
            <p:ph type="ftr" sz="quarter" idx="11"/>
          </p:nvPr>
        </p:nvSpPr>
        <p:spPr>
          <a:xfrm>
            <a:off x="304800" y="6416040"/>
            <a:ext cx="3581400" cy="365760"/>
          </a:xfrm>
        </p:spPr>
        <p:txBody>
          <a:bodyPr/>
          <a:lstStyle/>
          <a:p>
            <a:r>
              <a:rPr lang="en-GB" smtClean="0"/>
              <a:t>CAM Expo – 22.10.11 - Antony Haynes</a:t>
            </a:r>
            <a:endParaRPr lang="en-US" dirty="0"/>
          </a:p>
        </p:txBody>
      </p:sp>
      <p:pic>
        <p:nvPicPr>
          <p:cNvPr id="11" name="Picture 2" descr="I:\General\Logo's\Clinical Education Logo.jpg"/>
          <p:cNvPicPr>
            <a:picLocks noChangeAspect="1" noChangeArrowheads="1"/>
          </p:cNvPicPr>
          <p:nvPr/>
        </p:nvPicPr>
        <p:blipFill>
          <a:blip r:embed="rId3" cstate="print"/>
          <a:srcRect/>
          <a:stretch>
            <a:fillRect/>
          </a:stretch>
        </p:blipFill>
        <p:spPr bwMode="auto">
          <a:xfrm>
            <a:off x="7929586" y="6072206"/>
            <a:ext cx="1045358" cy="587392"/>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613702"/>
                                        </p:tgtEl>
                                        <p:attrNameLst>
                                          <p:attrName>style.visibility</p:attrName>
                                        </p:attrNameLst>
                                      </p:cBhvr>
                                      <p:to>
                                        <p:strVal val="visible"/>
                                      </p:to>
                                    </p:set>
                                    <p:anim calcmode="lin" valueType="num">
                                      <p:cBhvr additive="base">
                                        <p:cTn id="7" dur="500" fill="hold"/>
                                        <p:tgtEl>
                                          <p:spTgt spid="3613702"/>
                                        </p:tgtEl>
                                        <p:attrNameLst>
                                          <p:attrName>ppt_x</p:attrName>
                                        </p:attrNameLst>
                                      </p:cBhvr>
                                      <p:tavLst>
                                        <p:tav tm="0">
                                          <p:val>
                                            <p:strVal val="0-#ppt_w/2"/>
                                          </p:val>
                                        </p:tav>
                                        <p:tav tm="100000">
                                          <p:val>
                                            <p:strVal val="#ppt_x"/>
                                          </p:val>
                                        </p:tav>
                                      </p:tavLst>
                                    </p:anim>
                                    <p:anim calcmode="lin" valueType="num">
                                      <p:cBhvr additive="base">
                                        <p:cTn id="8" dur="500" fill="hold"/>
                                        <p:tgtEl>
                                          <p:spTgt spid="361370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613703"/>
                                        </p:tgtEl>
                                        <p:attrNameLst>
                                          <p:attrName>style.visibility</p:attrName>
                                        </p:attrNameLst>
                                      </p:cBhvr>
                                      <p:to>
                                        <p:strVal val="visible"/>
                                      </p:to>
                                    </p:set>
                                    <p:anim calcmode="lin" valueType="num">
                                      <p:cBhvr additive="base">
                                        <p:cTn id="12" dur="500" fill="hold"/>
                                        <p:tgtEl>
                                          <p:spTgt spid="3613703"/>
                                        </p:tgtEl>
                                        <p:attrNameLst>
                                          <p:attrName>ppt_x</p:attrName>
                                        </p:attrNameLst>
                                      </p:cBhvr>
                                      <p:tavLst>
                                        <p:tav tm="0">
                                          <p:val>
                                            <p:strVal val="0-#ppt_w/2"/>
                                          </p:val>
                                        </p:tav>
                                        <p:tav tm="100000">
                                          <p:val>
                                            <p:strVal val="#ppt_x"/>
                                          </p:val>
                                        </p:tav>
                                      </p:tavLst>
                                    </p:anim>
                                    <p:anim calcmode="lin" valueType="num">
                                      <p:cBhvr additive="base">
                                        <p:cTn id="13" dur="500" fill="hold"/>
                                        <p:tgtEl>
                                          <p:spTgt spid="361370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3613704"/>
                                        </p:tgtEl>
                                        <p:attrNameLst>
                                          <p:attrName>style.visibility</p:attrName>
                                        </p:attrNameLst>
                                      </p:cBhvr>
                                      <p:to>
                                        <p:strVal val="visible"/>
                                      </p:to>
                                    </p:set>
                                    <p:anim calcmode="lin" valueType="num">
                                      <p:cBhvr additive="base">
                                        <p:cTn id="17" dur="500" fill="hold"/>
                                        <p:tgtEl>
                                          <p:spTgt spid="3613704"/>
                                        </p:tgtEl>
                                        <p:attrNameLst>
                                          <p:attrName>ppt_x</p:attrName>
                                        </p:attrNameLst>
                                      </p:cBhvr>
                                      <p:tavLst>
                                        <p:tav tm="0">
                                          <p:val>
                                            <p:strVal val="1+#ppt_w/2"/>
                                          </p:val>
                                        </p:tav>
                                        <p:tav tm="100000">
                                          <p:val>
                                            <p:strVal val="#ppt_x"/>
                                          </p:val>
                                        </p:tav>
                                      </p:tavLst>
                                    </p:anim>
                                    <p:anim calcmode="lin" valueType="num">
                                      <p:cBhvr additive="base">
                                        <p:cTn id="18" dur="500" fill="hold"/>
                                        <p:tgtEl>
                                          <p:spTgt spid="361370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3613701"/>
                                        </p:tgtEl>
                                        <p:attrNameLst>
                                          <p:attrName>style.visibility</p:attrName>
                                        </p:attrNameLst>
                                      </p:cBhvr>
                                      <p:to>
                                        <p:strVal val="visible"/>
                                      </p:to>
                                    </p:set>
                                    <p:anim calcmode="lin" valueType="num">
                                      <p:cBhvr additive="base">
                                        <p:cTn id="22" dur="500" fill="hold"/>
                                        <p:tgtEl>
                                          <p:spTgt spid="3613701"/>
                                        </p:tgtEl>
                                        <p:attrNameLst>
                                          <p:attrName>ppt_x</p:attrName>
                                        </p:attrNameLst>
                                      </p:cBhvr>
                                      <p:tavLst>
                                        <p:tav tm="0">
                                          <p:val>
                                            <p:strVal val="1+#ppt_w/2"/>
                                          </p:val>
                                        </p:tav>
                                        <p:tav tm="100000">
                                          <p:val>
                                            <p:strVal val="#ppt_x"/>
                                          </p:val>
                                        </p:tav>
                                      </p:tavLst>
                                    </p:anim>
                                    <p:anim calcmode="lin" valueType="num">
                                      <p:cBhvr additive="base">
                                        <p:cTn id="23" dur="500" fill="hold"/>
                                        <p:tgtEl>
                                          <p:spTgt spid="361370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fill="hold" grpId="0" nodeType="afterEffect">
                                  <p:stCondLst>
                                    <p:cond delay="0"/>
                                  </p:stCondLst>
                                  <p:childTnLst>
                                    <p:set>
                                      <p:cBhvr>
                                        <p:cTn id="26" dur="1" fill="hold">
                                          <p:stCondLst>
                                            <p:cond delay="0"/>
                                          </p:stCondLst>
                                        </p:cTn>
                                        <p:tgtEl>
                                          <p:spTgt spid="3613706"/>
                                        </p:tgtEl>
                                        <p:attrNameLst>
                                          <p:attrName>style.visibility</p:attrName>
                                        </p:attrNameLst>
                                      </p:cBhvr>
                                      <p:to>
                                        <p:strVal val="visible"/>
                                      </p:to>
                                    </p:set>
                                    <p:anim calcmode="lin" valueType="num">
                                      <p:cBhvr additive="base">
                                        <p:cTn id="27" dur="500" fill="hold"/>
                                        <p:tgtEl>
                                          <p:spTgt spid="3613706"/>
                                        </p:tgtEl>
                                        <p:attrNameLst>
                                          <p:attrName>ppt_x</p:attrName>
                                        </p:attrNameLst>
                                      </p:cBhvr>
                                      <p:tavLst>
                                        <p:tav tm="0">
                                          <p:val>
                                            <p:strVal val="0-#ppt_w/2"/>
                                          </p:val>
                                        </p:tav>
                                        <p:tav tm="100000">
                                          <p:val>
                                            <p:strVal val="#ppt_x"/>
                                          </p:val>
                                        </p:tav>
                                      </p:tavLst>
                                    </p:anim>
                                    <p:anim calcmode="lin" valueType="num">
                                      <p:cBhvr additive="base">
                                        <p:cTn id="28" dur="500" fill="hold"/>
                                        <p:tgtEl>
                                          <p:spTgt spid="36137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3701" grpId="0" animBg="1" autoUpdateAnimBg="0"/>
      <p:bldP spid="3613702" grpId="0" animBg="1" autoUpdateAnimBg="0"/>
      <p:bldP spid="3613703" grpId="0" animBg="1" autoUpdateAnimBg="0"/>
      <p:bldP spid="3613704" grpId="0" animBg="1" autoUpdateAnimBg="0"/>
      <p:bldP spid="361370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Neurotransmitters</a:t>
            </a:r>
            <a:endParaRPr lang="en-GB" dirty="0">
              <a:solidFill>
                <a:schemeClr val="tx1"/>
              </a:solidFill>
            </a:endParaRPr>
          </a:p>
        </p:txBody>
      </p:sp>
      <p:sp>
        <p:nvSpPr>
          <p:cNvPr id="3" name="Footer Placeholder 2"/>
          <p:cNvSpPr>
            <a:spLocks noGrp="1"/>
          </p:cNvSpPr>
          <p:nvPr>
            <p:ph type="ftr" sz="quarter" idx="11"/>
          </p:nvPr>
        </p:nvSpPr>
        <p:spPr/>
        <p:txBody>
          <a:bodyPr/>
          <a:lstStyle/>
          <a:p>
            <a:r>
              <a:rPr lang="en-GB" smtClean="0"/>
              <a:t>CAM Expo – 22.10.11 - Antony Haynes</a:t>
            </a:r>
            <a:endParaRPr lang="en-US" dirty="0"/>
          </a:p>
        </p:txBody>
      </p:sp>
      <p:sp>
        <p:nvSpPr>
          <p:cNvPr id="4" name="Content Placeholder 3"/>
          <p:cNvSpPr>
            <a:spLocks noGrp="1"/>
          </p:cNvSpPr>
          <p:nvPr>
            <p:ph sz="quarter" idx="1"/>
          </p:nvPr>
        </p:nvSpPr>
        <p:spPr/>
        <p:txBody>
          <a:bodyPr/>
          <a:lstStyle/>
          <a:p>
            <a:endParaRPr lang="en-GB" dirty="0" smtClean="0"/>
          </a:p>
          <a:p>
            <a:r>
              <a:rPr lang="en-GB" dirty="0" smtClean="0"/>
              <a:t>And how to positively influence them with Nutritional Therapy (food and specific supplements).</a:t>
            </a:r>
          </a:p>
          <a:p>
            <a:endParaRPr lang="en-GB" b="1"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Insulin &amp; Cortisol</a:t>
            </a:r>
            <a:endParaRPr lang="en-GB" dirty="0">
              <a:solidFill>
                <a:schemeClr val="tx1"/>
              </a:solidFill>
            </a:endParaRPr>
          </a:p>
        </p:txBody>
      </p:sp>
      <p:sp>
        <p:nvSpPr>
          <p:cNvPr id="3" name="Footer Placeholder 2"/>
          <p:cNvSpPr>
            <a:spLocks noGrp="1"/>
          </p:cNvSpPr>
          <p:nvPr>
            <p:ph type="ftr" sz="quarter" idx="11"/>
          </p:nvPr>
        </p:nvSpPr>
        <p:spPr/>
        <p:txBody>
          <a:bodyPr/>
          <a:lstStyle/>
          <a:p>
            <a:r>
              <a:rPr lang="en-GB" smtClean="0"/>
              <a:t>CAM Expo – 22.10.11 - Antony Haynes</a:t>
            </a:r>
            <a:endParaRPr lang="en-US" dirty="0"/>
          </a:p>
        </p:txBody>
      </p:sp>
      <p:sp>
        <p:nvSpPr>
          <p:cNvPr id="4" name="Content Placeholder 3"/>
          <p:cNvSpPr>
            <a:spLocks noGrp="1"/>
          </p:cNvSpPr>
          <p:nvPr>
            <p:ph sz="quarter" idx="1"/>
          </p:nvPr>
        </p:nvSpPr>
        <p:spPr/>
        <p:txBody>
          <a:bodyPr>
            <a:normAutofit/>
          </a:bodyPr>
          <a:lstStyle/>
          <a:p>
            <a:pPr>
              <a:buNone/>
            </a:pPr>
            <a:endParaRPr lang="en-GB" dirty="0" smtClean="0"/>
          </a:p>
          <a:p>
            <a:pPr>
              <a:buNone/>
            </a:pPr>
            <a:r>
              <a:rPr lang="en-GB" dirty="0" smtClean="0"/>
              <a:t>Imbalances in insulin &amp; cortisol are profound and affect every aspect of health. </a:t>
            </a:r>
          </a:p>
          <a:p>
            <a:pPr>
              <a:buNone/>
            </a:pPr>
            <a:endParaRPr lang="en-GB" dirty="0" smtClean="0"/>
          </a:p>
          <a:p>
            <a:pPr>
              <a:buNone/>
            </a:pPr>
            <a:r>
              <a:rPr lang="en-GB" dirty="0" smtClean="0"/>
              <a:t>Excess insulin is the most profoundly inflammatory hormone. </a:t>
            </a:r>
          </a:p>
          <a:p>
            <a:pPr>
              <a:buNone/>
            </a:pPr>
            <a:endParaRPr lang="en-GB" dirty="0" smtClean="0"/>
          </a:p>
          <a:p>
            <a:pPr>
              <a:buNone/>
            </a:pPr>
            <a:r>
              <a:rPr lang="en-GB" dirty="0" smtClean="0"/>
              <a:t>Cortisol is the most powerful anti-inflammatory hormone, but it has negative impact if it is too high. </a:t>
            </a:r>
            <a:endParaRPr lang="en-GB" sz="2800" b="1"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Cortisol</a:t>
            </a:r>
            <a:endParaRPr lang="en-GB" dirty="0">
              <a:solidFill>
                <a:schemeClr val="tx1"/>
              </a:solidFill>
            </a:endParaRPr>
          </a:p>
        </p:txBody>
      </p:sp>
      <p:sp>
        <p:nvSpPr>
          <p:cNvPr id="3" name="Footer Placeholder 2"/>
          <p:cNvSpPr>
            <a:spLocks noGrp="1"/>
          </p:cNvSpPr>
          <p:nvPr>
            <p:ph type="ftr" sz="quarter" idx="11"/>
          </p:nvPr>
        </p:nvSpPr>
        <p:spPr/>
        <p:txBody>
          <a:bodyPr/>
          <a:lstStyle/>
          <a:p>
            <a:r>
              <a:rPr lang="en-GB" smtClean="0"/>
              <a:t>CAM Expo – 22.10.11 - Antony Haynes</a:t>
            </a:r>
            <a:endParaRPr lang="en-US" dirty="0"/>
          </a:p>
        </p:txBody>
      </p:sp>
      <p:sp>
        <p:nvSpPr>
          <p:cNvPr id="4" name="Content Placeholder 3"/>
          <p:cNvSpPr>
            <a:spLocks noGrp="1"/>
          </p:cNvSpPr>
          <p:nvPr>
            <p:ph sz="quarter" idx="1"/>
          </p:nvPr>
        </p:nvSpPr>
        <p:spPr/>
        <p:txBody>
          <a:bodyPr/>
          <a:lstStyle/>
          <a:p>
            <a:pPr>
              <a:buNone/>
            </a:pPr>
            <a:endParaRPr lang="en-GB" dirty="0" smtClean="0"/>
          </a:p>
          <a:p>
            <a:r>
              <a:rPr lang="en-GB" dirty="0" smtClean="0"/>
              <a:t>Changed patterns of serum cortisol levels have been observed in connection with abnormal ACTH levels, clinical depression, psychological stress, and physiological stressors such as hypoglycaemia, illness, fever, trauma, surgery, fear, pain, physical exertion, or temperature extremes.</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685800" y="2286000"/>
            <a:ext cx="7772400" cy="1143000"/>
          </a:xfrm>
        </p:spPr>
        <p:txBody>
          <a:bodyPr/>
          <a:lstStyle/>
          <a:p>
            <a:endParaRPr lang="en-US" dirty="0" smtClean="0"/>
          </a:p>
        </p:txBody>
      </p:sp>
      <p:sp>
        <p:nvSpPr>
          <p:cNvPr id="56323" name="Rectangle 3"/>
          <p:cNvSpPr>
            <a:spLocks noGrp="1" noChangeArrowheads="1"/>
          </p:cNvSpPr>
          <p:nvPr>
            <p:ph type="subTitle" idx="1"/>
          </p:nvPr>
        </p:nvSpPr>
        <p:spPr/>
        <p:txBody>
          <a:bodyPr/>
          <a:lstStyle/>
          <a:p>
            <a:endParaRPr lang="en-US" dirty="0" smtClean="0"/>
          </a:p>
        </p:txBody>
      </p:sp>
      <p:pic>
        <p:nvPicPr>
          <p:cNvPr id="56324" name="Picture 4" descr="stres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6325" name="Text Box 5"/>
          <p:cNvSpPr txBox="1">
            <a:spLocks noChangeArrowheads="1"/>
          </p:cNvSpPr>
          <p:nvPr/>
        </p:nvSpPr>
        <p:spPr bwMode="auto">
          <a:xfrm>
            <a:off x="6496050" y="330200"/>
            <a:ext cx="1710725" cy="2000548"/>
          </a:xfrm>
          <a:prstGeom prst="rect">
            <a:avLst/>
          </a:prstGeom>
          <a:solidFill>
            <a:srgbClr val="4D4D4D"/>
          </a:solidFill>
          <a:ln w="57150">
            <a:solidFill>
              <a:srgbClr val="3399FF"/>
            </a:solidFill>
            <a:miter lim="800000"/>
            <a:headEnd/>
            <a:tailEnd/>
          </a:ln>
        </p:spPr>
        <p:txBody>
          <a:bodyPr wrap="none">
            <a:spAutoFit/>
          </a:bodyPr>
          <a:lstStyle/>
          <a:p>
            <a:pPr algn="l"/>
            <a:r>
              <a:rPr lang="en-US" sz="2800" u="sng" dirty="0">
                <a:solidFill>
                  <a:schemeClr val="bg1"/>
                </a:solidFill>
              </a:rPr>
              <a:t>N</a:t>
            </a:r>
            <a:r>
              <a:rPr lang="en-US" sz="2000" dirty="0">
                <a:solidFill>
                  <a:schemeClr val="bg1"/>
                </a:solidFill>
              </a:rPr>
              <a:t>ovel </a:t>
            </a:r>
          </a:p>
          <a:p>
            <a:pPr algn="l"/>
            <a:r>
              <a:rPr lang="en-US" sz="2800" u="sng" dirty="0">
                <a:solidFill>
                  <a:schemeClr val="bg1"/>
                </a:solidFill>
              </a:rPr>
              <a:t>U</a:t>
            </a:r>
            <a:r>
              <a:rPr lang="en-US" sz="2000" dirty="0">
                <a:solidFill>
                  <a:schemeClr val="bg1"/>
                </a:solidFill>
              </a:rPr>
              <a:t>nexpected</a:t>
            </a:r>
            <a:r>
              <a:rPr lang="en-US" sz="2400" dirty="0">
                <a:solidFill>
                  <a:schemeClr val="bg1"/>
                </a:solidFill>
              </a:rPr>
              <a:t> </a:t>
            </a:r>
          </a:p>
          <a:p>
            <a:pPr algn="l"/>
            <a:r>
              <a:rPr lang="en-US" sz="2800" u="sng" dirty="0">
                <a:solidFill>
                  <a:schemeClr val="bg1"/>
                </a:solidFill>
              </a:rPr>
              <a:t>T</a:t>
            </a:r>
            <a:r>
              <a:rPr lang="en-US" sz="2000" dirty="0">
                <a:solidFill>
                  <a:schemeClr val="bg1"/>
                </a:solidFill>
              </a:rPr>
              <a:t>hreatening</a:t>
            </a:r>
            <a:r>
              <a:rPr lang="en-US" sz="2400" dirty="0">
                <a:solidFill>
                  <a:schemeClr val="bg1"/>
                </a:solidFill>
              </a:rPr>
              <a:t> </a:t>
            </a:r>
          </a:p>
          <a:p>
            <a:pPr algn="l"/>
            <a:r>
              <a:rPr lang="en-US" sz="2800" u="sng" dirty="0">
                <a:solidFill>
                  <a:schemeClr val="bg1"/>
                </a:solidFill>
              </a:rPr>
              <a:t>S</a:t>
            </a:r>
            <a:r>
              <a:rPr lang="en-US" sz="2000" dirty="0">
                <a:solidFill>
                  <a:schemeClr val="bg1"/>
                </a:solidFill>
              </a:rPr>
              <a:t>urvival</a:t>
            </a:r>
          </a:p>
          <a:p>
            <a:pPr algn="l"/>
            <a:r>
              <a:rPr lang="en-US" sz="1200" b="0" dirty="0">
                <a:solidFill>
                  <a:schemeClr val="bg1"/>
                </a:solidFill>
              </a:rPr>
              <a:t>Sonja Lupien PhD</a:t>
            </a:r>
          </a:p>
        </p:txBody>
      </p:sp>
      <p:sp>
        <p:nvSpPr>
          <p:cNvPr id="6" name="Footer Placeholder 5"/>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Antony Haynes</a:t>
            </a:r>
            <a:endParaRPr lang="en-GB" dirty="0">
              <a:solidFill>
                <a:schemeClr val="tx1"/>
              </a:solidFill>
            </a:endParaRPr>
          </a:p>
        </p:txBody>
      </p:sp>
      <p:sp>
        <p:nvSpPr>
          <p:cNvPr id="3" name="Content Placeholder 2"/>
          <p:cNvSpPr>
            <a:spLocks noGrp="1"/>
          </p:cNvSpPr>
          <p:nvPr>
            <p:ph sz="quarter" idx="1"/>
          </p:nvPr>
        </p:nvSpPr>
        <p:spPr/>
        <p:txBody>
          <a:bodyPr>
            <a:normAutofit/>
          </a:bodyPr>
          <a:lstStyle/>
          <a:p>
            <a:r>
              <a:rPr lang="en-GB" dirty="0" smtClean="0"/>
              <a:t>BA(Hons) – Sports Science Degree, 1987</a:t>
            </a:r>
          </a:p>
          <a:p>
            <a:r>
              <a:rPr lang="en-GB" dirty="0" smtClean="0"/>
              <a:t>Dip ION – Nutritional Therapy, 1992 &amp; 1994</a:t>
            </a:r>
          </a:p>
          <a:p>
            <a:r>
              <a:rPr lang="en-GB" dirty="0" smtClean="0"/>
              <a:t>Registered with BANT &amp; CNHC</a:t>
            </a:r>
          </a:p>
          <a:p>
            <a:r>
              <a:rPr lang="en-GB" dirty="0" smtClean="0"/>
              <a:t>Practitioner &amp; Lecturer since 1992</a:t>
            </a:r>
          </a:p>
          <a:p>
            <a:r>
              <a:rPr lang="en-GB" dirty="0" smtClean="0"/>
              <a:t>Co-Founder &amp; Head of Technical Services, Nutri-Link since 1996</a:t>
            </a:r>
          </a:p>
          <a:p>
            <a:r>
              <a:rPr lang="en-GB" dirty="0" smtClean="0"/>
              <a:t>The Insulin Factor book – 2004</a:t>
            </a:r>
          </a:p>
          <a:p>
            <a:r>
              <a:rPr lang="en-GB" dirty="0" smtClean="0"/>
              <a:t>The Food Intolerance Bible – 2005</a:t>
            </a:r>
          </a:p>
          <a:p>
            <a:r>
              <a:rPr lang="en-GB" dirty="0" smtClean="0"/>
              <a:t>CAM Magazine ‘Outstanding Practice’ Award 2011</a:t>
            </a:r>
          </a:p>
          <a:p>
            <a:endParaRPr lang="en-GB" dirty="0" smtClean="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
        <p:nvSpPr>
          <p:cNvPr id="7" name="Footer Placeholder 3"/>
          <p:cNvSpPr>
            <a:spLocks noGrp="1"/>
          </p:cNvSpPr>
          <p:nvPr>
            <p:ph type="ftr" sz="quarter" idx="11"/>
          </p:nvPr>
        </p:nvSpPr>
        <p:spPr>
          <a:xfrm>
            <a:off x="304800" y="6410848"/>
            <a:ext cx="3581400" cy="365760"/>
          </a:xfrm>
        </p:spPr>
        <p:txBody>
          <a:bodyPr/>
          <a:lstStyle/>
          <a:p>
            <a:r>
              <a:rPr lang="en-US" smtClean="0"/>
              <a:t>CAM Expo – 22.10.11 - Antony Haynes</a:t>
            </a:r>
            <a:endParaRPr lang="en-US" dirty="0"/>
          </a:p>
        </p:txBody>
      </p:sp>
      <p:sp>
        <p:nvSpPr>
          <p:cNvPr id="8" name="Footer Placeholder 3"/>
          <p:cNvSpPr txBox="1">
            <a:spLocks/>
          </p:cNvSpPr>
          <p:nvPr/>
        </p:nvSpPr>
        <p:spPr>
          <a:xfrm>
            <a:off x="304800" y="6400800"/>
            <a:ext cx="35814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rgbClr val="FFFFFF"/>
                </a:solidFill>
                <a:effectLst/>
                <a:uLnTx/>
                <a:uFillTx/>
                <a:latin typeface="+mn-lt"/>
                <a:ea typeface="+mn-ea"/>
                <a:cs typeface="+mn-cs"/>
              </a:rPr>
              <a:t>CAM Expo – 22.10.11 - Antony Haynes</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Cortisol &amp; Insulin</a:t>
            </a:r>
            <a:endParaRPr lang="en-GB" dirty="0">
              <a:solidFill>
                <a:schemeClr val="tx1"/>
              </a:solidFill>
            </a:endParaRPr>
          </a:p>
        </p:txBody>
      </p:sp>
      <p:sp>
        <p:nvSpPr>
          <p:cNvPr id="3" name="Footer Placeholder 2"/>
          <p:cNvSpPr>
            <a:spLocks noGrp="1"/>
          </p:cNvSpPr>
          <p:nvPr>
            <p:ph type="ftr" sz="quarter" idx="11"/>
          </p:nvPr>
        </p:nvSpPr>
        <p:spPr/>
        <p:txBody>
          <a:bodyPr/>
          <a:lstStyle/>
          <a:p>
            <a:r>
              <a:rPr lang="en-GB" smtClean="0"/>
              <a:t>CAM Expo – 22.10.11 - Antony Haynes</a:t>
            </a:r>
            <a:endParaRPr lang="en-US" dirty="0"/>
          </a:p>
        </p:txBody>
      </p:sp>
      <p:sp>
        <p:nvSpPr>
          <p:cNvPr id="4" name="Content Placeholder 3"/>
          <p:cNvSpPr>
            <a:spLocks noGrp="1"/>
          </p:cNvSpPr>
          <p:nvPr>
            <p:ph sz="quarter" idx="1"/>
          </p:nvPr>
        </p:nvSpPr>
        <p:spPr/>
        <p:txBody>
          <a:bodyPr/>
          <a:lstStyle/>
          <a:p>
            <a:endParaRPr lang="en-GB" dirty="0" smtClean="0"/>
          </a:p>
          <a:p>
            <a:r>
              <a:rPr lang="en-GB" dirty="0" smtClean="0"/>
              <a:t>These two hormones have a significant role to play in our mood, anxiety, and depression. Elevated levels of cortisol, in particular, are associated with depression. </a:t>
            </a:r>
          </a:p>
          <a:p>
            <a:endParaRPr lang="en-GB" dirty="0" smtClean="0"/>
          </a:p>
          <a:p>
            <a:r>
              <a:rPr lang="en-GB" dirty="0" smtClean="0"/>
              <a:t>A Pub Med search on 18.10.11 found 349 research titles that included the words “cortisol” and “depression”. </a:t>
            </a:r>
          </a:p>
          <a:p>
            <a:endParaRPr lang="en-GB" dirty="0" smtClean="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7362825" y="6694488"/>
            <a:ext cx="184150" cy="396875"/>
          </a:xfrm>
          <a:prstGeom prst="rect">
            <a:avLst/>
          </a:prstGeom>
          <a:noFill/>
          <a:ln w="9525">
            <a:noFill/>
            <a:miter lim="800000"/>
            <a:headEnd/>
            <a:tailEnd/>
          </a:ln>
        </p:spPr>
        <p:txBody>
          <a:bodyPr wrap="none">
            <a:spAutoFit/>
          </a:bodyPr>
          <a:lstStyle/>
          <a:p>
            <a:pPr algn="l" eaLnBrk="1" hangingPunct="1"/>
            <a:endParaRPr lang="en-US" sz="2000" dirty="0">
              <a:solidFill>
                <a:schemeClr val="tx2"/>
              </a:solidFill>
              <a:latin typeface="Times New Roman" pitchFamily="18" charset="0"/>
              <a:cs typeface="Arial" pitchFamily="34" charset="0"/>
            </a:endParaRPr>
          </a:p>
        </p:txBody>
      </p:sp>
      <p:pic>
        <p:nvPicPr>
          <p:cNvPr id="51203" name="Picture 3"/>
          <p:cNvPicPr>
            <a:picLocks noChangeAspect="1" noChangeArrowheads="1"/>
          </p:cNvPicPr>
          <p:nvPr/>
        </p:nvPicPr>
        <p:blipFill>
          <a:blip r:embed="rId3" cstate="print"/>
          <a:srcRect/>
          <a:stretch>
            <a:fillRect/>
          </a:stretch>
        </p:blipFill>
        <p:spPr bwMode="auto">
          <a:xfrm>
            <a:off x="0" y="0"/>
            <a:ext cx="9145588" cy="68580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lum bright="6000"/>
          </a:blip>
          <a:srcRect l="8571" t="14505" b="10410"/>
          <a:stretch>
            <a:fillRect/>
          </a:stretch>
        </p:blipFill>
        <p:spPr bwMode="auto">
          <a:xfrm>
            <a:off x="0" y="647700"/>
            <a:ext cx="9144000" cy="5424488"/>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l="29688" t="15625" r="28906" b="48958"/>
          <a:stretch>
            <a:fillRect/>
          </a:stretch>
        </p:blipFill>
        <p:spPr bwMode="auto">
          <a:xfrm>
            <a:off x="762000" y="152400"/>
            <a:ext cx="7924800" cy="5084763"/>
          </a:xfrm>
          <a:prstGeom prst="rect">
            <a:avLst/>
          </a:prstGeom>
          <a:noFill/>
          <a:ln w="9525" algn="ctr">
            <a:solidFill>
              <a:srgbClr val="993366"/>
            </a:solidFill>
            <a:miter lim="800000"/>
            <a:headEnd/>
            <a:tailEnd/>
          </a:ln>
        </p:spPr>
      </p:pic>
      <p:pic>
        <p:nvPicPr>
          <p:cNvPr id="52227" name="Picture 3"/>
          <p:cNvPicPr>
            <a:picLocks noChangeAspect="1" noChangeArrowheads="1"/>
          </p:cNvPicPr>
          <p:nvPr/>
        </p:nvPicPr>
        <p:blipFill>
          <a:blip r:embed="rId4" cstate="print"/>
          <a:srcRect l="29688" t="15625" r="28906" b="58333"/>
          <a:stretch>
            <a:fillRect/>
          </a:stretch>
        </p:blipFill>
        <p:spPr bwMode="auto">
          <a:xfrm>
            <a:off x="990600" y="1981200"/>
            <a:ext cx="7924800" cy="3738563"/>
          </a:xfrm>
          <a:prstGeom prst="rect">
            <a:avLst/>
          </a:prstGeom>
          <a:solidFill>
            <a:schemeClr val="tx2"/>
          </a:solidFill>
          <a:ln w="9525" algn="ctr">
            <a:solidFill>
              <a:srgbClr val="993366"/>
            </a:solidFill>
            <a:miter lim="800000"/>
            <a:headEnd/>
            <a:tailEnd/>
          </a:ln>
        </p:spPr>
      </p:pic>
      <p:sp>
        <p:nvSpPr>
          <p:cNvPr id="52228" name="Rectangle 4"/>
          <p:cNvSpPr>
            <a:spLocks noGrp="1" noChangeArrowheads="1"/>
          </p:cNvSpPr>
          <p:nvPr>
            <p:ph type="body" idx="1"/>
          </p:nvPr>
        </p:nvSpPr>
        <p:spPr>
          <a:xfrm>
            <a:off x="419100" y="3810000"/>
            <a:ext cx="8610600" cy="2876550"/>
          </a:xfrm>
          <a:solidFill>
            <a:schemeClr val="bg1"/>
          </a:solidFill>
          <a:ln w="57150">
            <a:solidFill>
              <a:schemeClr val="bg2"/>
            </a:solidFill>
          </a:ln>
        </p:spPr>
        <p:txBody>
          <a:bodyPr/>
          <a:lstStyle/>
          <a:p>
            <a:pPr>
              <a:lnSpc>
                <a:spcPct val="70000"/>
              </a:lnSpc>
              <a:buFont typeface="Symbol" pitchFamily="18" charset="2"/>
              <a:buNone/>
            </a:pPr>
            <a:r>
              <a:rPr lang="en-US" sz="2800" b="1" dirty="0" smtClean="0">
                <a:solidFill>
                  <a:srgbClr val="000000"/>
                </a:solidFill>
              </a:rPr>
              <a:t>Reducing Stress Hormones Affects Mood</a:t>
            </a:r>
          </a:p>
          <a:p>
            <a:pPr lvl="1">
              <a:lnSpc>
                <a:spcPct val="70000"/>
              </a:lnSpc>
            </a:pPr>
            <a:r>
              <a:rPr lang="en-US" sz="2600" dirty="0" smtClean="0">
                <a:solidFill>
                  <a:srgbClr val="000000"/>
                </a:solidFill>
              </a:rPr>
              <a:t>Antagonizing CRF (corticotrophin releasing factor) and glucocorticoid receptors may be effective in treating depression.</a:t>
            </a:r>
          </a:p>
          <a:p>
            <a:pPr lvl="1">
              <a:lnSpc>
                <a:spcPct val="70000"/>
              </a:lnSpc>
            </a:pPr>
            <a:r>
              <a:rPr lang="en-US" sz="2600" dirty="0" smtClean="0">
                <a:solidFill>
                  <a:srgbClr val="000000"/>
                </a:solidFill>
              </a:rPr>
              <a:t>Mechanism – interruption of reverberating neuroendocrine loops involving the HPA axis and several areas of the brain (prefontal cortex, amygdala, hippocampus, and hypothalamus)</a:t>
            </a:r>
          </a:p>
        </p:txBody>
      </p:sp>
      <p:sp>
        <p:nvSpPr>
          <p:cNvPr id="5" name="Footer Placeholder 4"/>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endParaRPr lang="en-GB" dirty="0" smtClean="0"/>
          </a:p>
          <a:p>
            <a:endParaRPr lang="en-GB" dirty="0" smtClean="0"/>
          </a:p>
          <a:p>
            <a:endParaRPr lang="en-GB" dirty="0" smtClean="0"/>
          </a:p>
          <a:p>
            <a:pPr algn="ctr">
              <a:buNone/>
            </a:pPr>
            <a:r>
              <a:rPr lang="en-GB" sz="5400" b="1" dirty="0" smtClean="0"/>
              <a:t>Neurotransmitters</a:t>
            </a:r>
            <a:endParaRPr lang="en-GB" sz="5400" dirty="0" smtClean="0"/>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Neurotransmitters</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a:bodyPr>
          <a:lstStyle/>
          <a:p>
            <a:r>
              <a:rPr lang="en-GB" dirty="0" smtClean="0"/>
              <a:t>Neurotransmitters are endogenous chemicals which transmit signals from a neuron to a target cell across a synapse. </a:t>
            </a:r>
          </a:p>
          <a:p>
            <a:r>
              <a:rPr lang="en-GB" dirty="0" smtClean="0"/>
              <a:t>Neurotransmitters are packaged into synaptic vesicles clustered beneath the membrane on the presynaptic side of a synapse, and are released into the synaptic cleft, where they bind to receptors in the membrane on the postsynaptic side of the synapse. </a:t>
            </a:r>
          </a:p>
          <a:p>
            <a:endParaRPr lang="en-GB" dirty="0" smtClean="0"/>
          </a:p>
          <a:p>
            <a:pPr>
              <a:buNone/>
            </a:pPr>
            <a:r>
              <a:rPr lang="en-GB" sz="1400" dirty="0" smtClean="0"/>
              <a:t>Reference</a:t>
            </a:r>
          </a:p>
          <a:p>
            <a:pPr>
              <a:buNone/>
            </a:pPr>
            <a:r>
              <a:rPr lang="en-GB" sz="1400" dirty="0" smtClean="0"/>
              <a:t>Dorlands Medical Dictionary</a:t>
            </a:r>
            <a:endParaRPr lang="en-GB" sz="1400"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914400" y="-685800"/>
            <a:ext cx="10972800" cy="82296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Neurotransmitters</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endParaRPr lang="en-GB" dirty="0" smtClean="0"/>
          </a:p>
          <a:p>
            <a:r>
              <a:rPr lang="en-GB" dirty="0" smtClean="0"/>
              <a:t>Neurotransmitters are synthesised from plentiful and simple precursors, such as amino acids, which are readily available from the diet and which require only a small number of biosynthetic steps to convert. </a:t>
            </a:r>
          </a:p>
          <a:p>
            <a:endParaRPr lang="en-GB" dirty="0" smtClean="0"/>
          </a:p>
          <a:p>
            <a:endParaRPr lang="en-GB" dirty="0" smtClean="0"/>
          </a:p>
          <a:p>
            <a:pPr>
              <a:buNone/>
            </a:pPr>
            <a:r>
              <a:rPr lang="en-GB" sz="1800" dirty="0" smtClean="0"/>
              <a:t>Reference</a:t>
            </a:r>
          </a:p>
          <a:p>
            <a:pPr>
              <a:buNone/>
            </a:pPr>
            <a:r>
              <a:rPr lang="en-GB" sz="1800" dirty="0" smtClean="0"/>
              <a:t>Robert Sapolsky (2005). "Biology and Human Behaviour: The Neurological Origins of Individuality, 2nd edition". The Teaching Company. "see pages 13 &amp; 14 of Guide Book".</a:t>
            </a:r>
          </a:p>
          <a:p>
            <a:pPr>
              <a:buNone/>
            </a:pPr>
            <a:endParaRPr lang="en-GB" sz="1800"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Neurotransmitters</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a:buNone/>
            </a:pPr>
            <a:endParaRPr lang="en-GB" b="1" dirty="0" smtClean="0"/>
          </a:p>
          <a:p>
            <a:pPr>
              <a:buNone/>
            </a:pPr>
            <a:endParaRPr lang="en-GB" b="1" dirty="0" smtClean="0"/>
          </a:p>
          <a:p>
            <a:pPr>
              <a:buNone/>
            </a:pPr>
            <a:endParaRPr lang="en-GB" b="1" dirty="0" smtClean="0"/>
          </a:p>
          <a:p>
            <a:pPr algn="ctr">
              <a:buNone/>
            </a:pPr>
            <a:r>
              <a:rPr lang="en-GB" sz="4400" dirty="0" smtClean="0"/>
              <a:t>Glutamine / Glutamate</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Glutamate</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endParaRPr lang="en-GB" dirty="0" smtClean="0"/>
          </a:p>
          <a:p>
            <a:r>
              <a:rPr lang="en-GB" dirty="0" smtClean="0"/>
              <a:t>Glutamate is used at the great majority of fast excitatory synapses in the brain and spinal cord. </a:t>
            </a:r>
          </a:p>
          <a:p>
            <a:r>
              <a:rPr lang="en-GB" dirty="0" smtClean="0"/>
              <a:t>It is also used at most synapses that are "modifiable", i.e. capable of increasing or decreasing in strength. </a:t>
            </a:r>
          </a:p>
          <a:p>
            <a:r>
              <a:rPr lang="en-GB" dirty="0" smtClean="0"/>
              <a:t>Modifiable synapses are thought to be the main memory-storage elements in the brain.</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Syllabus (1) </a:t>
            </a:r>
            <a:endParaRPr lang="en-GB" dirty="0">
              <a:solidFill>
                <a:schemeClr val="tx1"/>
              </a:solidFill>
            </a:endParaRPr>
          </a:p>
        </p:txBody>
      </p:sp>
      <p:sp>
        <p:nvSpPr>
          <p:cNvPr id="4" name="Content Placeholder 3"/>
          <p:cNvSpPr>
            <a:spLocks noGrp="1"/>
          </p:cNvSpPr>
          <p:nvPr>
            <p:ph sz="quarter" idx="1"/>
          </p:nvPr>
        </p:nvSpPr>
        <p:spPr/>
        <p:txBody>
          <a:bodyPr>
            <a:normAutofit/>
          </a:bodyPr>
          <a:lstStyle/>
          <a:p>
            <a:pPr marL="514350" lvl="0" indent="-514350">
              <a:buFont typeface="+mj-lt"/>
              <a:buAutoNum type="arabicPeriod"/>
            </a:pPr>
            <a:r>
              <a:rPr lang="en-GB" dirty="0" smtClean="0"/>
              <a:t>Introduction to the subject &amp; brief review of some books on the subject.</a:t>
            </a:r>
          </a:p>
          <a:p>
            <a:pPr marL="514350" lvl="0" indent="-514350">
              <a:buFont typeface="+mj-lt"/>
              <a:buAutoNum type="arabicPeriod"/>
            </a:pPr>
            <a:endParaRPr lang="en-GB" dirty="0" smtClean="0"/>
          </a:p>
          <a:p>
            <a:pPr marL="514350" lvl="0" indent="-514350">
              <a:buFont typeface="+mj-lt"/>
              <a:buAutoNum type="arabicPeriod"/>
            </a:pPr>
            <a:r>
              <a:rPr lang="en-GB" dirty="0" smtClean="0"/>
              <a:t>Brief overview of some books linking food &amp; nutrition with the hormones &amp; mood</a:t>
            </a:r>
          </a:p>
          <a:p>
            <a:pPr marL="514350" lvl="0" indent="-514350">
              <a:buFont typeface="+mj-lt"/>
              <a:buAutoNum type="arabicPeriod"/>
            </a:pPr>
            <a:endParaRPr lang="en-GB" dirty="0" smtClean="0"/>
          </a:p>
          <a:p>
            <a:pPr marL="514350" lvl="0" indent="-514350">
              <a:buFont typeface="+mj-lt"/>
              <a:buAutoNum type="arabicPeriod"/>
            </a:pPr>
            <a:r>
              <a:rPr lang="en-GB" dirty="0" smtClean="0"/>
              <a:t>Key hormones &amp; neurotransmitters</a:t>
            </a:r>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
        <p:nvSpPr>
          <p:cNvPr id="6" name="Footer Placeholder 3"/>
          <p:cNvSpPr>
            <a:spLocks noGrp="1"/>
          </p:cNvSpPr>
          <p:nvPr>
            <p:ph type="ftr" sz="quarter" idx="11"/>
          </p:nvPr>
        </p:nvSpPr>
        <p:spPr>
          <a:xfrm>
            <a:off x="304800" y="6410848"/>
            <a:ext cx="3581400" cy="365760"/>
          </a:xfrm>
        </p:spPr>
        <p:txBody>
          <a:bodyPr/>
          <a:lstStyle/>
          <a:p>
            <a:r>
              <a:rPr lang="en-GB" dirty="0" smtClean="0"/>
              <a:t>CAM Expo – 22.10.11 - Antony Haynes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Glutamate</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endParaRPr lang="en-GB" dirty="0" smtClean="0"/>
          </a:p>
          <a:p>
            <a:endParaRPr lang="en-GB" dirty="0" smtClean="0"/>
          </a:p>
          <a:p>
            <a:r>
              <a:rPr lang="en-GB" dirty="0" smtClean="0"/>
              <a:t>Although there is no direct relationship between consumption of glutamine and glutamate levels, those with anxiety or conditions of the CNS are recommended NOT to take high doses. </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Glutamate</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a:buNone/>
            </a:pPr>
            <a:r>
              <a:rPr lang="en-GB" dirty="0" smtClean="0"/>
              <a:t>Main Symptoms</a:t>
            </a:r>
          </a:p>
          <a:p>
            <a:pPr>
              <a:buNone/>
            </a:pPr>
            <a:endParaRPr lang="en-GB" dirty="0" smtClean="0"/>
          </a:p>
          <a:p>
            <a:pPr lvl="0"/>
            <a:r>
              <a:rPr lang="en-US" dirty="0" smtClean="0"/>
              <a:t>Excitability</a:t>
            </a:r>
            <a:endParaRPr lang="en-GB" dirty="0" smtClean="0"/>
          </a:p>
          <a:p>
            <a:pPr lvl="0"/>
            <a:r>
              <a:rPr lang="en-US" dirty="0" smtClean="0"/>
              <a:t>Role in Cellular Memory</a:t>
            </a:r>
            <a:endParaRPr lang="en-GB" dirty="0" smtClean="0"/>
          </a:p>
          <a:p>
            <a:pPr lvl="0"/>
            <a:r>
              <a:rPr lang="en-US" dirty="0" smtClean="0"/>
              <a:t>Pain Perception</a:t>
            </a:r>
            <a:endParaRPr lang="en-GB" dirty="0" smtClean="0"/>
          </a:p>
          <a:p>
            <a:pPr lvl="0"/>
            <a:r>
              <a:rPr lang="en-US" dirty="0" smtClean="0"/>
              <a:t>Potentiation </a:t>
            </a:r>
            <a:endParaRPr lang="en-GB" dirty="0" smtClean="0"/>
          </a:p>
          <a:p>
            <a:pPr lvl="0"/>
            <a:r>
              <a:rPr lang="en-US" dirty="0" smtClean="0"/>
              <a:t>Amplification</a:t>
            </a:r>
            <a:endParaRPr lang="en-GB" dirty="0" smtClean="0"/>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981075" y="6435725"/>
            <a:ext cx="6009979" cy="307777"/>
          </a:xfrm>
          <a:prstGeom prst="rect">
            <a:avLst/>
          </a:prstGeom>
          <a:noFill/>
          <a:ln w="9525">
            <a:noFill/>
            <a:miter lim="800000"/>
            <a:headEnd/>
            <a:tailEnd/>
          </a:ln>
        </p:spPr>
        <p:txBody>
          <a:bodyPr wrap="none">
            <a:spAutoFit/>
          </a:bodyPr>
          <a:lstStyle/>
          <a:p>
            <a:pPr eaLnBrk="0" hangingPunct="0"/>
            <a:r>
              <a:rPr lang="en-US" sz="1400" dirty="0">
                <a:solidFill>
                  <a:schemeClr val="tx1"/>
                </a:solidFill>
                <a:latin typeface="Times" pitchFamily="-128" charset="0"/>
                <a:cs typeface="Arial" pitchFamily="34" charset="0"/>
              </a:rPr>
              <a:t>S. Bleich et al. / Prog Neuropsychopharmacol</a:t>
            </a:r>
            <a:r>
              <a:rPr lang="en-US" sz="1400" i="1" dirty="0">
                <a:solidFill>
                  <a:schemeClr val="tx1"/>
                </a:solidFill>
                <a:latin typeface="Times" pitchFamily="-128" charset="0"/>
                <a:cs typeface="Arial" pitchFamily="34" charset="0"/>
              </a:rPr>
              <a:t> Biol Psychiatry </a:t>
            </a:r>
            <a:r>
              <a:rPr lang="en-US" sz="1400" dirty="0">
                <a:solidFill>
                  <a:schemeClr val="tx1"/>
                </a:solidFill>
                <a:latin typeface="Times" pitchFamily="-128" charset="0"/>
                <a:cs typeface="Arial" pitchFamily="34" charset="0"/>
              </a:rPr>
              <a:t>28 (2004) 453–64.</a:t>
            </a:r>
          </a:p>
        </p:txBody>
      </p:sp>
      <p:pic>
        <p:nvPicPr>
          <p:cNvPr id="30723" name="Picture 3"/>
          <p:cNvPicPr>
            <a:picLocks noGrp="1" noChangeAspect="1" noChangeArrowheads="1"/>
          </p:cNvPicPr>
          <p:nvPr>
            <p:ph idx="1"/>
          </p:nvPr>
        </p:nvPicPr>
        <p:blipFill>
          <a:blip r:embed="rId3" cstate="print"/>
          <a:srcRect/>
          <a:stretch>
            <a:fillRect/>
          </a:stretch>
        </p:blipFill>
        <p:spPr bwMode="auto">
          <a:xfrm>
            <a:off x="685800" y="228600"/>
            <a:ext cx="7905750" cy="6054725"/>
          </a:xfrm>
          <a:noFill/>
          <a:ln>
            <a:miter lim="800000"/>
            <a:headEnd/>
            <a:tailEnd/>
          </a:ln>
        </p:spPr>
      </p:pic>
      <p:sp>
        <p:nvSpPr>
          <p:cNvPr id="30724" name="Text Box 4"/>
          <p:cNvSpPr txBox="1">
            <a:spLocks noChangeArrowheads="1"/>
          </p:cNvSpPr>
          <p:nvPr/>
        </p:nvSpPr>
        <p:spPr bwMode="auto">
          <a:xfrm>
            <a:off x="207963" y="46038"/>
            <a:ext cx="3798887" cy="557212"/>
          </a:xfrm>
          <a:prstGeom prst="rect">
            <a:avLst/>
          </a:prstGeom>
          <a:solidFill>
            <a:schemeClr val="tx2"/>
          </a:solidFill>
          <a:ln w="38100">
            <a:solidFill>
              <a:srgbClr val="000000"/>
            </a:solidFill>
            <a:miter lim="800000"/>
            <a:headEnd/>
            <a:tailEnd/>
          </a:ln>
        </p:spPr>
        <p:txBody>
          <a:bodyPr wrap="none">
            <a:spAutoFit/>
          </a:bodyPr>
          <a:lstStyle/>
          <a:p>
            <a:pPr algn="ctr" eaLnBrk="0" hangingPunct="0"/>
            <a:r>
              <a:rPr lang="en-US" sz="2800" b="1" dirty="0">
                <a:solidFill>
                  <a:srgbClr val="A50021"/>
                </a:solidFill>
                <a:latin typeface="Arial" pitchFamily="34" charset="0"/>
              </a:rPr>
              <a:t>Glutamate Receptors</a:t>
            </a:r>
          </a:p>
        </p:txBody>
      </p:sp>
      <p:sp>
        <p:nvSpPr>
          <p:cNvPr id="30725" name="Text Box 5"/>
          <p:cNvSpPr txBox="1">
            <a:spLocks noChangeArrowheads="1"/>
          </p:cNvSpPr>
          <p:nvPr/>
        </p:nvSpPr>
        <p:spPr bwMode="auto">
          <a:xfrm>
            <a:off x="5313363" y="1960563"/>
            <a:ext cx="3271837" cy="366712"/>
          </a:xfrm>
          <a:prstGeom prst="rect">
            <a:avLst/>
          </a:prstGeom>
          <a:noFill/>
          <a:ln w="28575">
            <a:noFill/>
            <a:miter lim="800000"/>
            <a:headEnd/>
            <a:tailEnd/>
          </a:ln>
        </p:spPr>
        <p:txBody>
          <a:bodyPr wrap="none">
            <a:spAutoFit/>
          </a:bodyPr>
          <a:lstStyle/>
          <a:p>
            <a:pPr algn="ctr" eaLnBrk="0" hangingPunct="0"/>
            <a:r>
              <a:rPr lang="en-US" sz="1800" b="1" dirty="0">
                <a:solidFill>
                  <a:srgbClr val="A50021"/>
                </a:solidFill>
                <a:latin typeface="Arial" pitchFamily="34" charset="0"/>
              </a:rPr>
              <a:t>Increases phospholipase A2</a:t>
            </a:r>
          </a:p>
        </p:txBody>
      </p:sp>
      <p:sp>
        <p:nvSpPr>
          <p:cNvPr id="6" name="Footer Placeholder 5"/>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Dopamine</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a:buNone/>
            </a:pPr>
            <a:endParaRPr lang="en-GB" dirty="0" smtClean="0"/>
          </a:p>
          <a:p>
            <a:pPr algn="ctr">
              <a:buNone/>
            </a:pPr>
            <a:endParaRPr lang="en-GB" sz="4800" dirty="0" smtClean="0"/>
          </a:p>
          <a:p>
            <a:pPr algn="ctr">
              <a:buNone/>
            </a:pPr>
            <a:r>
              <a:rPr lang="en-GB" sz="4800" dirty="0" smtClean="0"/>
              <a:t>Dopamine</a:t>
            </a:r>
            <a:endParaRPr lang="en-GB" sz="4800"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Dopamine</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endParaRPr lang="en-GB" dirty="0" smtClean="0"/>
          </a:p>
          <a:p>
            <a:r>
              <a:rPr lang="en-GB" dirty="0" smtClean="0"/>
              <a:t>Dopamine is a catecholamine neurotransmitter. Dopamine is produced in several areas of the brain, including the substantia nigra and the ventral tegmental area.  </a:t>
            </a:r>
          </a:p>
          <a:p>
            <a:r>
              <a:rPr lang="en-GB" dirty="0" smtClean="0"/>
              <a:t>Dopamine is also a neuro-hormone released by the hypothalamus. Its main function as a hormone is to inhibit the release of prolactin from the anterior lobe of the pituitary.</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Dopamine</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lnSpcReduction="10000"/>
          </a:bodyPr>
          <a:lstStyle/>
          <a:p>
            <a:r>
              <a:rPr lang="en-GB" dirty="0" smtClean="0"/>
              <a:t>Dopamine is available as an intravenous medication acting on the sympathetic nervous system, producing effects such as increased heart rate and blood pressure. However, because dopamine cannot cross the blood-brain barrier, dopamine given as a drug does not directly affect the central nervous system. </a:t>
            </a:r>
          </a:p>
          <a:p>
            <a:r>
              <a:rPr lang="en-GB" dirty="0" smtClean="0"/>
              <a:t>To increase the amount of dopamine in the brains of patients with diseases such as Parkinson's disease and dopa-responsive dystonia, L-DOPA (the precursor of dopamine), is often given because it crosses the blood-brain barrier relatively easily.</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Dopamine</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r>
              <a:rPr lang="en-GB" dirty="0" smtClean="0"/>
              <a:t>Dysfunction of the dopamine system is also implicated in schizophrenia.</a:t>
            </a:r>
          </a:p>
          <a:p>
            <a:pPr>
              <a:buNone/>
            </a:pPr>
            <a:r>
              <a:rPr lang="en-GB" dirty="0" smtClean="0"/>
              <a:t> </a:t>
            </a:r>
          </a:p>
          <a:p>
            <a:r>
              <a:rPr lang="en-GB" dirty="0" smtClean="0"/>
              <a:t>Dopamine has another important function in the brain, in that it plays a critical role in the reward system.</a:t>
            </a:r>
          </a:p>
          <a:p>
            <a:pPr>
              <a:buNone/>
            </a:pPr>
            <a:r>
              <a:rPr lang="en-GB" dirty="0" smtClean="0"/>
              <a:t> </a:t>
            </a:r>
          </a:p>
          <a:p>
            <a:r>
              <a:rPr lang="en-GB" dirty="0" smtClean="0"/>
              <a:t>L-Tyrosine is the precursor of dopamine. </a:t>
            </a:r>
          </a:p>
          <a:p>
            <a:pPr>
              <a:buNone/>
            </a:pPr>
            <a:r>
              <a:rPr lang="en-GB" dirty="0" smtClean="0"/>
              <a:t> </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Dopamine</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a:buNone/>
            </a:pPr>
            <a:r>
              <a:rPr lang="en-GB" dirty="0" smtClean="0"/>
              <a:t>Dopamine permits these things:</a:t>
            </a:r>
          </a:p>
          <a:p>
            <a:pPr>
              <a:buNone/>
            </a:pPr>
            <a:endParaRPr lang="en-GB" dirty="0" smtClean="0"/>
          </a:p>
          <a:p>
            <a:pPr lvl="0"/>
            <a:r>
              <a:rPr lang="en-GB" dirty="0" smtClean="0"/>
              <a:t>Meaning of event</a:t>
            </a:r>
          </a:p>
          <a:p>
            <a:pPr lvl="0"/>
            <a:r>
              <a:rPr lang="en-GB" dirty="0" smtClean="0"/>
              <a:t>Relevance</a:t>
            </a:r>
          </a:p>
          <a:p>
            <a:pPr lvl="0"/>
            <a:r>
              <a:rPr lang="en-GB" dirty="0" smtClean="0"/>
              <a:t>Emotional significance</a:t>
            </a:r>
          </a:p>
          <a:p>
            <a:pPr lvl="0"/>
            <a:r>
              <a:rPr lang="en-GB" dirty="0" smtClean="0"/>
              <a:t>Pain and pleasure</a:t>
            </a:r>
          </a:p>
          <a:p>
            <a:pPr lvl="0"/>
            <a:r>
              <a:rPr lang="en-GB" dirty="0" smtClean="0"/>
              <a:t>Motivation</a:t>
            </a:r>
          </a:p>
          <a:p>
            <a:pPr lvl="0"/>
            <a:r>
              <a:rPr lang="en-GB" dirty="0" smtClean="0"/>
              <a:t>Cerebral microcirculation</a:t>
            </a:r>
          </a:p>
          <a:p>
            <a:pPr>
              <a:buNone/>
            </a:pPr>
            <a:endParaRPr lang="en-GB" dirty="0" smtClean="0"/>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Dopamine</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fontScale="92500" lnSpcReduction="10000"/>
          </a:bodyPr>
          <a:lstStyle/>
          <a:p>
            <a:pPr>
              <a:buNone/>
            </a:pPr>
            <a:r>
              <a:rPr lang="en-GB" dirty="0" smtClean="0"/>
              <a:t>Common signs and symptoms of dopamine imbalance:</a:t>
            </a:r>
          </a:p>
          <a:p>
            <a:endParaRPr lang="en-GB" dirty="0" smtClean="0"/>
          </a:p>
          <a:p>
            <a:pPr lvl="0"/>
            <a:r>
              <a:rPr lang="en-US" dirty="0" smtClean="0"/>
              <a:t>ADD, ADHD</a:t>
            </a:r>
            <a:endParaRPr lang="en-GB" dirty="0" smtClean="0"/>
          </a:p>
          <a:p>
            <a:pPr lvl="0"/>
            <a:r>
              <a:rPr lang="en-US" dirty="0" smtClean="0"/>
              <a:t>Restlessness</a:t>
            </a:r>
            <a:endParaRPr lang="en-GB" dirty="0" smtClean="0"/>
          </a:p>
          <a:p>
            <a:pPr lvl="0"/>
            <a:r>
              <a:rPr lang="en-US" dirty="0" smtClean="0"/>
              <a:t>Concentration difficulties</a:t>
            </a:r>
            <a:endParaRPr lang="en-GB" dirty="0" smtClean="0"/>
          </a:p>
          <a:p>
            <a:pPr lvl="0"/>
            <a:r>
              <a:rPr lang="en-US" dirty="0" smtClean="0"/>
              <a:t>Moves around in their sleep</a:t>
            </a:r>
            <a:endParaRPr lang="en-GB" dirty="0" smtClean="0"/>
          </a:p>
          <a:p>
            <a:pPr lvl="0"/>
            <a:r>
              <a:rPr lang="en-US" dirty="0" smtClean="0"/>
              <a:t>Unable to relax</a:t>
            </a:r>
            <a:endParaRPr lang="en-GB" dirty="0" smtClean="0"/>
          </a:p>
          <a:p>
            <a:pPr lvl="0"/>
            <a:r>
              <a:rPr lang="en-US" dirty="0" smtClean="0"/>
              <a:t>Impulsive</a:t>
            </a:r>
            <a:endParaRPr lang="en-GB" dirty="0" smtClean="0"/>
          </a:p>
          <a:p>
            <a:pPr lvl="0"/>
            <a:r>
              <a:rPr lang="en-US" dirty="0" smtClean="0"/>
              <a:t>Substance abuse</a:t>
            </a:r>
            <a:endParaRPr lang="en-GB" dirty="0" smtClean="0"/>
          </a:p>
          <a:p>
            <a:pPr lvl="0"/>
            <a:r>
              <a:rPr lang="en-US" dirty="0" smtClean="0"/>
              <a:t>Very impatient</a:t>
            </a:r>
            <a:endParaRPr lang="en-GB" dirty="0" smtClean="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sotw9_temp0"/>
          <p:cNvPicPr>
            <a:picLocks noChangeAspect="1" noChangeArrowheads="1"/>
          </p:cNvPicPr>
          <p:nvPr/>
        </p:nvPicPr>
        <p:blipFill>
          <a:blip r:embed="rId3" cstate="print">
            <a:lum contrast="30000"/>
          </a:blip>
          <a:srcRect/>
          <a:stretch>
            <a:fillRect/>
          </a:stretch>
        </p:blipFill>
        <p:spPr bwMode="auto">
          <a:xfrm>
            <a:off x="812800" y="23813"/>
            <a:ext cx="7586663" cy="682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Syllabus (2)</a:t>
            </a:r>
            <a:endParaRPr lang="en-GB" dirty="0">
              <a:solidFill>
                <a:schemeClr val="tx1"/>
              </a:solidFill>
            </a:endParaRPr>
          </a:p>
        </p:txBody>
      </p:sp>
      <p:sp>
        <p:nvSpPr>
          <p:cNvPr id="3" name="Content Placeholder 2"/>
          <p:cNvSpPr>
            <a:spLocks noGrp="1"/>
          </p:cNvSpPr>
          <p:nvPr>
            <p:ph sz="quarter" idx="1"/>
          </p:nvPr>
        </p:nvSpPr>
        <p:spPr/>
        <p:txBody>
          <a:bodyPr>
            <a:normAutofit lnSpcReduction="10000"/>
          </a:bodyPr>
          <a:lstStyle/>
          <a:p>
            <a:pPr marL="514350" lvl="0" indent="-514350">
              <a:buNone/>
            </a:pPr>
            <a:r>
              <a:rPr lang="en-GB" dirty="0" smtClean="0"/>
              <a:t>5.  Identifying imbalances in these hormones  &amp; neurotransmitters</a:t>
            </a:r>
          </a:p>
          <a:p>
            <a:pPr marL="514350" lvl="0" indent="-514350">
              <a:buNone/>
            </a:pPr>
            <a:endParaRPr lang="en-GB" dirty="0" smtClean="0"/>
          </a:p>
          <a:p>
            <a:pPr marL="514350" lvl="0" indent="-514350">
              <a:buNone/>
            </a:pPr>
            <a:r>
              <a:rPr lang="en-GB" dirty="0" smtClean="0"/>
              <a:t>6.  Questionnaires to assess imbalances</a:t>
            </a:r>
          </a:p>
          <a:p>
            <a:pPr marL="514350" lvl="0" indent="-514350">
              <a:buFont typeface="+mj-lt"/>
              <a:buAutoNum type="arabicPeriod"/>
            </a:pPr>
            <a:endParaRPr lang="en-GB" dirty="0" smtClean="0"/>
          </a:p>
          <a:p>
            <a:pPr marL="514350" lvl="0" indent="-514350">
              <a:buNone/>
            </a:pPr>
            <a:r>
              <a:rPr lang="en-GB" dirty="0" smtClean="0"/>
              <a:t>7.  Dietary measures to support the hormones &amp; neurotransmitters</a:t>
            </a:r>
          </a:p>
          <a:p>
            <a:pPr marL="514350" lvl="0" indent="-514350">
              <a:buFont typeface="+mj-lt"/>
              <a:buAutoNum type="arabicPeriod"/>
            </a:pPr>
            <a:endParaRPr lang="en-GB" dirty="0" smtClean="0"/>
          </a:p>
          <a:p>
            <a:pPr marL="514350" lvl="0" indent="-514350">
              <a:buNone/>
            </a:pPr>
            <a:r>
              <a:rPr lang="en-GB" dirty="0" smtClean="0"/>
              <a:t>8.  Supplement support for balancing the hormones &amp; neurotransmitters</a:t>
            </a:r>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
        <p:nvSpPr>
          <p:cNvPr id="6" name="Footer Placeholder 3"/>
          <p:cNvSpPr>
            <a:spLocks noGrp="1"/>
          </p:cNvSpPr>
          <p:nvPr>
            <p:ph type="ftr" sz="quarter" idx="11"/>
          </p:nvPr>
        </p:nvSpPr>
        <p:spPr>
          <a:xfrm>
            <a:off x="304800" y="6410848"/>
            <a:ext cx="3581400" cy="365760"/>
          </a:xfrm>
        </p:spPr>
        <p:txBody>
          <a:bodyPr/>
          <a:lstStyle/>
          <a:p>
            <a:r>
              <a:rPr lang="en-GB" dirty="0" smtClean="0"/>
              <a:t>CAM Expo – 22.10.11 - Antony Haynes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Dopamine</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a:buNone/>
            </a:pPr>
            <a:r>
              <a:rPr lang="en-GB" dirty="0" smtClean="0"/>
              <a:t>Link with addictive behaviour</a:t>
            </a:r>
          </a:p>
          <a:p>
            <a:pPr>
              <a:buNone/>
            </a:pPr>
            <a:r>
              <a:rPr lang="en-GB" dirty="0" smtClean="0"/>
              <a:t> </a:t>
            </a:r>
          </a:p>
          <a:p>
            <a:pPr lvl="0"/>
            <a:r>
              <a:rPr lang="en-GB" dirty="0" smtClean="0"/>
              <a:t>Bingeing</a:t>
            </a:r>
          </a:p>
          <a:p>
            <a:pPr lvl="0"/>
            <a:r>
              <a:rPr lang="en-GB" dirty="0" smtClean="0"/>
              <a:t>Alcohol</a:t>
            </a:r>
          </a:p>
          <a:p>
            <a:pPr lvl="0"/>
            <a:r>
              <a:rPr lang="en-GB" dirty="0" smtClean="0"/>
              <a:t>Tobacco</a:t>
            </a:r>
          </a:p>
          <a:p>
            <a:pPr lvl="0"/>
            <a:r>
              <a:rPr lang="en-GB" dirty="0" smtClean="0"/>
              <a:t>Substance Abuse</a:t>
            </a:r>
          </a:p>
          <a:p>
            <a:pPr lvl="0"/>
            <a:r>
              <a:rPr lang="en-GB" dirty="0" smtClean="0"/>
              <a:t>Risk taking</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4132263" cy="6896100"/>
          </a:xfrm>
          <a:prstGeom prst="rect">
            <a:avLst/>
          </a:prstGeom>
          <a:solidFill>
            <a:schemeClr val="bg2"/>
          </a:solidFill>
          <a:ln w="9525">
            <a:noFill/>
            <a:miter lim="800000"/>
            <a:headEnd/>
            <a:tailEnd/>
          </a:ln>
        </p:spPr>
        <p:txBody>
          <a:bodyPr wrap="none" anchor="ctr"/>
          <a:lstStyle/>
          <a:p>
            <a:endParaRPr lang="en-GB" dirty="0"/>
          </a:p>
        </p:txBody>
      </p:sp>
      <p:grpSp>
        <p:nvGrpSpPr>
          <p:cNvPr id="2" name="Group 3"/>
          <p:cNvGrpSpPr>
            <a:grpSpLocks/>
          </p:cNvGrpSpPr>
          <p:nvPr/>
        </p:nvGrpSpPr>
        <p:grpSpPr bwMode="auto">
          <a:xfrm>
            <a:off x="0" y="3048000"/>
            <a:ext cx="4132263" cy="3810000"/>
            <a:chOff x="-144" y="390"/>
            <a:chExt cx="4074" cy="3268"/>
          </a:xfrm>
        </p:grpSpPr>
        <p:pic>
          <p:nvPicPr>
            <p:cNvPr id="32153" name="Picture 4"/>
            <p:cNvPicPr>
              <a:picLocks noChangeAspect="1" noChangeArrowheads="1"/>
            </p:cNvPicPr>
            <p:nvPr/>
          </p:nvPicPr>
          <p:blipFill>
            <a:blip r:embed="rId3" cstate="print"/>
            <a:srcRect/>
            <a:stretch>
              <a:fillRect/>
            </a:stretch>
          </p:blipFill>
          <p:spPr bwMode="auto">
            <a:xfrm>
              <a:off x="-144" y="390"/>
              <a:ext cx="4074" cy="3268"/>
            </a:xfrm>
            <a:prstGeom prst="rect">
              <a:avLst/>
            </a:prstGeom>
            <a:noFill/>
            <a:ln w="9525">
              <a:noFill/>
              <a:miter lim="800000"/>
              <a:headEnd/>
              <a:tailEnd/>
            </a:ln>
          </p:spPr>
        </p:pic>
        <p:grpSp>
          <p:nvGrpSpPr>
            <p:cNvPr id="3" name="Group 5"/>
            <p:cNvGrpSpPr>
              <a:grpSpLocks/>
            </p:cNvGrpSpPr>
            <p:nvPr/>
          </p:nvGrpSpPr>
          <p:grpSpPr bwMode="auto">
            <a:xfrm>
              <a:off x="550" y="1178"/>
              <a:ext cx="958" cy="482"/>
              <a:chOff x="996" y="1162"/>
              <a:chExt cx="1450" cy="659"/>
            </a:xfrm>
          </p:grpSpPr>
          <p:grpSp>
            <p:nvGrpSpPr>
              <p:cNvPr id="4" name="Group 6"/>
              <p:cNvGrpSpPr>
                <a:grpSpLocks/>
              </p:cNvGrpSpPr>
              <p:nvPr/>
            </p:nvGrpSpPr>
            <p:grpSpPr bwMode="auto">
              <a:xfrm>
                <a:off x="2206" y="1533"/>
                <a:ext cx="240" cy="288"/>
                <a:chOff x="2688" y="1248"/>
                <a:chExt cx="240" cy="288"/>
              </a:xfrm>
            </p:grpSpPr>
            <p:sp>
              <p:nvSpPr>
                <p:cNvPr id="32208" name="Oval 7"/>
                <p:cNvSpPr>
                  <a:spLocks noChangeArrowheads="1"/>
                </p:cNvSpPr>
                <p:nvPr/>
              </p:nvSpPr>
              <p:spPr bwMode="auto">
                <a:xfrm>
                  <a:off x="2832" y="1488"/>
                  <a:ext cx="48" cy="48"/>
                </a:xfrm>
                <a:prstGeom prst="ellipse">
                  <a:avLst/>
                </a:prstGeom>
                <a:solidFill>
                  <a:srgbClr val="9900CC"/>
                </a:solidFill>
                <a:ln w="9525">
                  <a:noFill/>
                  <a:round/>
                  <a:headEnd/>
                  <a:tailEnd/>
                </a:ln>
              </p:spPr>
              <p:txBody>
                <a:bodyPr wrap="none" anchor="ctr"/>
                <a:lstStyle/>
                <a:p>
                  <a:endParaRPr lang="en-GB" dirty="0"/>
                </a:p>
              </p:txBody>
            </p:sp>
            <p:sp>
              <p:nvSpPr>
                <p:cNvPr id="32209" name="Oval 8"/>
                <p:cNvSpPr>
                  <a:spLocks noChangeArrowheads="1"/>
                </p:cNvSpPr>
                <p:nvPr/>
              </p:nvSpPr>
              <p:spPr bwMode="auto">
                <a:xfrm>
                  <a:off x="2736" y="1296"/>
                  <a:ext cx="48" cy="48"/>
                </a:xfrm>
                <a:prstGeom prst="ellipse">
                  <a:avLst/>
                </a:prstGeom>
                <a:solidFill>
                  <a:schemeClr val="accent1"/>
                </a:solidFill>
                <a:ln w="9525">
                  <a:noFill/>
                  <a:round/>
                  <a:headEnd/>
                  <a:tailEnd/>
                </a:ln>
              </p:spPr>
              <p:txBody>
                <a:bodyPr wrap="none" anchor="ctr"/>
                <a:lstStyle/>
                <a:p>
                  <a:endParaRPr lang="en-GB" dirty="0"/>
                </a:p>
              </p:txBody>
            </p:sp>
            <p:sp>
              <p:nvSpPr>
                <p:cNvPr id="32210" name="Oval 9"/>
                <p:cNvSpPr>
                  <a:spLocks noChangeArrowheads="1"/>
                </p:cNvSpPr>
                <p:nvPr/>
              </p:nvSpPr>
              <p:spPr bwMode="auto">
                <a:xfrm>
                  <a:off x="2832" y="1440"/>
                  <a:ext cx="48" cy="48"/>
                </a:xfrm>
                <a:prstGeom prst="ellipse">
                  <a:avLst/>
                </a:prstGeom>
                <a:solidFill>
                  <a:srgbClr val="C32D58"/>
                </a:solidFill>
                <a:ln w="9525">
                  <a:noFill/>
                  <a:round/>
                  <a:headEnd/>
                  <a:tailEnd/>
                </a:ln>
              </p:spPr>
              <p:txBody>
                <a:bodyPr wrap="none" anchor="ctr"/>
                <a:lstStyle/>
                <a:p>
                  <a:endParaRPr lang="en-GB" dirty="0"/>
                </a:p>
              </p:txBody>
            </p:sp>
            <p:grpSp>
              <p:nvGrpSpPr>
                <p:cNvPr id="5" name="Group 10"/>
                <p:cNvGrpSpPr>
                  <a:grpSpLocks/>
                </p:cNvGrpSpPr>
                <p:nvPr/>
              </p:nvGrpSpPr>
              <p:grpSpPr bwMode="auto">
                <a:xfrm>
                  <a:off x="2688" y="1248"/>
                  <a:ext cx="240" cy="240"/>
                  <a:chOff x="2688" y="1344"/>
                  <a:chExt cx="240" cy="240"/>
                </a:xfrm>
              </p:grpSpPr>
              <p:sp>
                <p:nvSpPr>
                  <p:cNvPr id="32213" name="Oval 11"/>
                  <p:cNvSpPr>
                    <a:spLocks noChangeArrowheads="1"/>
                  </p:cNvSpPr>
                  <p:nvPr/>
                </p:nvSpPr>
                <p:spPr bwMode="auto">
                  <a:xfrm>
                    <a:off x="2736" y="1440"/>
                    <a:ext cx="48" cy="48"/>
                  </a:xfrm>
                  <a:prstGeom prst="ellipse">
                    <a:avLst/>
                  </a:prstGeom>
                  <a:solidFill>
                    <a:srgbClr val="9900CC"/>
                  </a:solidFill>
                  <a:ln w="9525">
                    <a:noFill/>
                    <a:round/>
                    <a:headEnd/>
                    <a:tailEnd/>
                  </a:ln>
                </p:spPr>
                <p:txBody>
                  <a:bodyPr wrap="none" anchor="ctr"/>
                  <a:lstStyle/>
                  <a:p>
                    <a:endParaRPr lang="en-GB" dirty="0"/>
                  </a:p>
                </p:txBody>
              </p:sp>
              <p:sp>
                <p:nvSpPr>
                  <p:cNvPr id="32214" name="Oval 12"/>
                  <p:cNvSpPr>
                    <a:spLocks noChangeArrowheads="1"/>
                  </p:cNvSpPr>
                  <p:nvPr/>
                </p:nvSpPr>
                <p:spPr bwMode="auto">
                  <a:xfrm>
                    <a:off x="2832" y="1440"/>
                    <a:ext cx="48" cy="48"/>
                  </a:xfrm>
                  <a:prstGeom prst="ellipse">
                    <a:avLst/>
                  </a:prstGeom>
                  <a:solidFill>
                    <a:srgbClr val="C32D58"/>
                  </a:solidFill>
                  <a:ln w="9525">
                    <a:noFill/>
                    <a:round/>
                    <a:headEnd/>
                    <a:tailEnd/>
                  </a:ln>
                </p:spPr>
                <p:txBody>
                  <a:bodyPr wrap="none" anchor="ctr"/>
                  <a:lstStyle/>
                  <a:p>
                    <a:endParaRPr lang="en-GB" dirty="0"/>
                  </a:p>
                </p:txBody>
              </p:sp>
              <p:grpSp>
                <p:nvGrpSpPr>
                  <p:cNvPr id="6" name="Group 13"/>
                  <p:cNvGrpSpPr>
                    <a:grpSpLocks/>
                  </p:cNvGrpSpPr>
                  <p:nvPr/>
                </p:nvGrpSpPr>
                <p:grpSpPr bwMode="auto">
                  <a:xfrm>
                    <a:off x="2688" y="1344"/>
                    <a:ext cx="240" cy="240"/>
                    <a:chOff x="2688" y="1344"/>
                    <a:chExt cx="240" cy="240"/>
                  </a:xfrm>
                </p:grpSpPr>
                <p:sp>
                  <p:nvSpPr>
                    <p:cNvPr id="32216" name="Oval 14"/>
                    <p:cNvSpPr>
                      <a:spLocks noChangeArrowheads="1"/>
                    </p:cNvSpPr>
                    <p:nvPr/>
                  </p:nvSpPr>
                  <p:spPr bwMode="auto">
                    <a:xfrm>
                      <a:off x="2736" y="1488"/>
                      <a:ext cx="48" cy="48"/>
                    </a:xfrm>
                    <a:prstGeom prst="ellipse">
                      <a:avLst/>
                    </a:prstGeom>
                    <a:solidFill>
                      <a:srgbClr val="9900CC"/>
                    </a:solidFill>
                    <a:ln w="9525">
                      <a:noFill/>
                      <a:round/>
                      <a:headEnd/>
                      <a:tailEnd/>
                    </a:ln>
                  </p:spPr>
                  <p:txBody>
                    <a:bodyPr wrap="none" anchor="ctr"/>
                    <a:lstStyle/>
                    <a:p>
                      <a:endParaRPr lang="en-GB" dirty="0"/>
                    </a:p>
                  </p:txBody>
                </p:sp>
                <p:sp>
                  <p:nvSpPr>
                    <p:cNvPr id="32217" name="Oval 15"/>
                    <p:cNvSpPr>
                      <a:spLocks noChangeArrowheads="1"/>
                    </p:cNvSpPr>
                    <p:nvPr/>
                  </p:nvSpPr>
                  <p:spPr bwMode="auto">
                    <a:xfrm>
                      <a:off x="2784" y="1392"/>
                      <a:ext cx="48" cy="48"/>
                    </a:xfrm>
                    <a:prstGeom prst="ellipse">
                      <a:avLst/>
                    </a:prstGeom>
                    <a:solidFill>
                      <a:srgbClr val="99FFCC"/>
                    </a:solidFill>
                    <a:ln w="9525">
                      <a:noFill/>
                      <a:round/>
                      <a:headEnd/>
                      <a:tailEnd/>
                    </a:ln>
                  </p:spPr>
                  <p:txBody>
                    <a:bodyPr wrap="none" anchor="ctr"/>
                    <a:lstStyle/>
                    <a:p>
                      <a:endParaRPr lang="en-GB" dirty="0"/>
                    </a:p>
                  </p:txBody>
                </p:sp>
                <p:grpSp>
                  <p:nvGrpSpPr>
                    <p:cNvPr id="7" name="Group 16"/>
                    <p:cNvGrpSpPr>
                      <a:grpSpLocks/>
                    </p:cNvGrpSpPr>
                    <p:nvPr/>
                  </p:nvGrpSpPr>
                  <p:grpSpPr bwMode="auto">
                    <a:xfrm>
                      <a:off x="2688" y="1344"/>
                      <a:ext cx="240" cy="240"/>
                      <a:chOff x="2688" y="1344"/>
                      <a:chExt cx="240" cy="240"/>
                    </a:xfrm>
                  </p:grpSpPr>
                  <p:sp>
                    <p:nvSpPr>
                      <p:cNvPr id="32220" name="Oval 17"/>
                      <p:cNvSpPr>
                        <a:spLocks noChangeArrowheads="1"/>
                      </p:cNvSpPr>
                      <p:nvPr/>
                    </p:nvSpPr>
                    <p:spPr bwMode="auto">
                      <a:xfrm>
                        <a:off x="2784" y="1536"/>
                        <a:ext cx="48" cy="48"/>
                      </a:xfrm>
                      <a:prstGeom prst="ellipse">
                        <a:avLst/>
                      </a:prstGeom>
                      <a:solidFill>
                        <a:srgbClr val="9900CC"/>
                      </a:solidFill>
                      <a:ln w="9525">
                        <a:noFill/>
                        <a:round/>
                        <a:headEnd/>
                        <a:tailEnd/>
                      </a:ln>
                    </p:spPr>
                    <p:txBody>
                      <a:bodyPr wrap="none" anchor="ctr"/>
                      <a:lstStyle/>
                      <a:p>
                        <a:endParaRPr lang="en-GB" dirty="0"/>
                      </a:p>
                    </p:txBody>
                  </p:sp>
                  <p:sp>
                    <p:nvSpPr>
                      <p:cNvPr id="32221" name="Oval 18"/>
                      <p:cNvSpPr>
                        <a:spLocks noChangeArrowheads="1"/>
                      </p:cNvSpPr>
                      <p:nvPr/>
                    </p:nvSpPr>
                    <p:spPr bwMode="auto">
                      <a:xfrm>
                        <a:off x="2832" y="1344"/>
                        <a:ext cx="48" cy="48"/>
                      </a:xfrm>
                      <a:prstGeom prst="ellipse">
                        <a:avLst/>
                      </a:prstGeom>
                      <a:solidFill>
                        <a:srgbClr val="9900CC"/>
                      </a:solidFill>
                      <a:ln w="9525">
                        <a:noFill/>
                        <a:round/>
                        <a:headEnd/>
                        <a:tailEnd/>
                      </a:ln>
                    </p:spPr>
                    <p:txBody>
                      <a:bodyPr wrap="none" anchor="ctr"/>
                      <a:lstStyle/>
                      <a:p>
                        <a:endParaRPr lang="en-GB" dirty="0"/>
                      </a:p>
                    </p:txBody>
                  </p:sp>
                  <p:sp>
                    <p:nvSpPr>
                      <p:cNvPr id="32222" name="Oval 19"/>
                      <p:cNvSpPr>
                        <a:spLocks noChangeArrowheads="1"/>
                      </p:cNvSpPr>
                      <p:nvPr/>
                    </p:nvSpPr>
                    <p:spPr bwMode="auto">
                      <a:xfrm>
                        <a:off x="2688" y="1344"/>
                        <a:ext cx="48" cy="48"/>
                      </a:xfrm>
                      <a:prstGeom prst="ellipse">
                        <a:avLst/>
                      </a:prstGeom>
                      <a:solidFill>
                        <a:schemeClr val="accent1"/>
                      </a:solidFill>
                      <a:ln w="9525">
                        <a:noFill/>
                        <a:round/>
                        <a:headEnd/>
                        <a:tailEnd/>
                      </a:ln>
                    </p:spPr>
                    <p:txBody>
                      <a:bodyPr wrap="none" anchor="ctr"/>
                      <a:lstStyle/>
                      <a:p>
                        <a:endParaRPr lang="en-GB" dirty="0"/>
                      </a:p>
                    </p:txBody>
                  </p:sp>
                  <p:sp>
                    <p:nvSpPr>
                      <p:cNvPr id="32223" name="Oval 20"/>
                      <p:cNvSpPr>
                        <a:spLocks noChangeArrowheads="1"/>
                      </p:cNvSpPr>
                      <p:nvPr/>
                    </p:nvSpPr>
                    <p:spPr bwMode="auto">
                      <a:xfrm>
                        <a:off x="2880" y="1536"/>
                        <a:ext cx="48" cy="48"/>
                      </a:xfrm>
                      <a:prstGeom prst="ellipse">
                        <a:avLst/>
                      </a:prstGeom>
                      <a:solidFill>
                        <a:schemeClr val="accent1"/>
                      </a:solidFill>
                      <a:ln w="9525">
                        <a:noFill/>
                        <a:round/>
                        <a:headEnd/>
                        <a:tailEnd/>
                      </a:ln>
                    </p:spPr>
                    <p:txBody>
                      <a:bodyPr wrap="none" anchor="ctr"/>
                      <a:lstStyle/>
                      <a:p>
                        <a:endParaRPr lang="en-GB" dirty="0"/>
                      </a:p>
                    </p:txBody>
                  </p:sp>
                  <p:sp>
                    <p:nvSpPr>
                      <p:cNvPr id="32224" name="Oval 21"/>
                      <p:cNvSpPr>
                        <a:spLocks noChangeArrowheads="1"/>
                      </p:cNvSpPr>
                      <p:nvPr/>
                    </p:nvSpPr>
                    <p:spPr bwMode="auto">
                      <a:xfrm>
                        <a:off x="2688" y="1440"/>
                        <a:ext cx="48" cy="48"/>
                      </a:xfrm>
                      <a:prstGeom prst="ellipse">
                        <a:avLst/>
                      </a:prstGeom>
                      <a:solidFill>
                        <a:srgbClr val="99FFCC"/>
                      </a:solidFill>
                      <a:ln w="9525">
                        <a:noFill/>
                        <a:round/>
                        <a:headEnd/>
                        <a:tailEnd/>
                      </a:ln>
                    </p:spPr>
                    <p:txBody>
                      <a:bodyPr wrap="none" anchor="ctr"/>
                      <a:lstStyle/>
                      <a:p>
                        <a:endParaRPr lang="en-GB" dirty="0"/>
                      </a:p>
                    </p:txBody>
                  </p:sp>
                  <p:sp>
                    <p:nvSpPr>
                      <p:cNvPr id="32225" name="Oval 22"/>
                      <p:cNvSpPr>
                        <a:spLocks noChangeArrowheads="1"/>
                      </p:cNvSpPr>
                      <p:nvPr/>
                    </p:nvSpPr>
                    <p:spPr bwMode="auto">
                      <a:xfrm>
                        <a:off x="2784" y="1440"/>
                        <a:ext cx="48" cy="48"/>
                      </a:xfrm>
                      <a:prstGeom prst="ellipse">
                        <a:avLst/>
                      </a:prstGeom>
                      <a:solidFill>
                        <a:srgbClr val="99FFCC"/>
                      </a:solidFill>
                      <a:ln w="9525">
                        <a:noFill/>
                        <a:round/>
                        <a:headEnd/>
                        <a:tailEnd/>
                      </a:ln>
                    </p:spPr>
                    <p:txBody>
                      <a:bodyPr wrap="none" anchor="ctr"/>
                      <a:lstStyle/>
                      <a:p>
                        <a:endParaRPr lang="en-GB" dirty="0"/>
                      </a:p>
                    </p:txBody>
                  </p:sp>
                  <p:sp>
                    <p:nvSpPr>
                      <p:cNvPr id="32226" name="Oval 23"/>
                      <p:cNvSpPr>
                        <a:spLocks noChangeArrowheads="1"/>
                      </p:cNvSpPr>
                      <p:nvPr/>
                    </p:nvSpPr>
                    <p:spPr bwMode="auto">
                      <a:xfrm>
                        <a:off x="2880" y="1440"/>
                        <a:ext cx="48" cy="48"/>
                      </a:xfrm>
                      <a:prstGeom prst="ellipse">
                        <a:avLst/>
                      </a:prstGeom>
                      <a:solidFill>
                        <a:srgbClr val="99FFCC"/>
                      </a:solidFill>
                      <a:ln w="9525">
                        <a:noFill/>
                        <a:round/>
                        <a:headEnd/>
                        <a:tailEnd/>
                      </a:ln>
                    </p:spPr>
                    <p:txBody>
                      <a:bodyPr wrap="none" anchor="ctr"/>
                      <a:lstStyle/>
                      <a:p>
                        <a:endParaRPr lang="en-GB" dirty="0"/>
                      </a:p>
                    </p:txBody>
                  </p:sp>
                  <p:sp>
                    <p:nvSpPr>
                      <p:cNvPr id="32227" name="Oval 24"/>
                      <p:cNvSpPr>
                        <a:spLocks noChangeArrowheads="1"/>
                      </p:cNvSpPr>
                      <p:nvPr/>
                    </p:nvSpPr>
                    <p:spPr bwMode="auto">
                      <a:xfrm>
                        <a:off x="2736" y="1344"/>
                        <a:ext cx="48" cy="48"/>
                      </a:xfrm>
                      <a:prstGeom prst="ellipse">
                        <a:avLst/>
                      </a:prstGeom>
                      <a:solidFill>
                        <a:srgbClr val="C32D58"/>
                      </a:solidFill>
                      <a:ln w="9525">
                        <a:noFill/>
                        <a:round/>
                        <a:headEnd/>
                        <a:tailEnd/>
                      </a:ln>
                    </p:spPr>
                    <p:txBody>
                      <a:bodyPr wrap="none" anchor="ctr"/>
                      <a:lstStyle/>
                      <a:p>
                        <a:endParaRPr lang="en-GB" dirty="0"/>
                      </a:p>
                    </p:txBody>
                  </p:sp>
                </p:grpSp>
                <p:sp>
                  <p:nvSpPr>
                    <p:cNvPr id="32219" name="Oval 25"/>
                    <p:cNvSpPr>
                      <a:spLocks noChangeArrowheads="1"/>
                    </p:cNvSpPr>
                    <p:nvPr/>
                  </p:nvSpPr>
                  <p:spPr bwMode="auto">
                    <a:xfrm>
                      <a:off x="2832" y="1488"/>
                      <a:ext cx="48" cy="48"/>
                    </a:xfrm>
                    <a:prstGeom prst="ellipse">
                      <a:avLst/>
                    </a:prstGeom>
                    <a:solidFill>
                      <a:srgbClr val="C32D58"/>
                    </a:solidFill>
                    <a:ln w="9525">
                      <a:noFill/>
                      <a:round/>
                      <a:headEnd/>
                      <a:tailEnd/>
                    </a:ln>
                  </p:spPr>
                  <p:txBody>
                    <a:bodyPr wrap="none" anchor="ctr"/>
                    <a:lstStyle/>
                    <a:p>
                      <a:endParaRPr lang="en-GB" dirty="0"/>
                    </a:p>
                  </p:txBody>
                </p:sp>
              </p:grpSp>
            </p:grpSp>
            <p:sp>
              <p:nvSpPr>
                <p:cNvPr id="32212" name="Oval 26"/>
                <p:cNvSpPr>
                  <a:spLocks noChangeArrowheads="1"/>
                </p:cNvSpPr>
                <p:nvPr/>
              </p:nvSpPr>
              <p:spPr bwMode="auto">
                <a:xfrm>
                  <a:off x="2784" y="1346"/>
                  <a:ext cx="48" cy="48"/>
                </a:xfrm>
                <a:prstGeom prst="ellipse">
                  <a:avLst/>
                </a:prstGeom>
                <a:solidFill>
                  <a:srgbClr val="C32D58"/>
                </a:solidFill>
                <a:ln w="9525">
                  <a:noFill/>
                  <a:round/>
                  <a:headEnd/>
                  <a:tailEnd/>
                </a:ln>
              </p:spPr>
              <p:txBody>
                <a:bodyPr wrap="none" anchor="ctr"/>
                <a:lstStyle/>
                <a:p>
                  <a:endParaRPr lang="en-GB" dirty="0"/>
                </a:p>
              </p:txBody>
            </p:sp>
          </p:grpSp>
          <p:grpSp>
            <p:nvGrpSpPr>
              <p:cNvPr id="8" name="Group 27"/>
              <p:cNvGrpSpPr>
                <a:grpSpLocks/>
              </p:cNvGrpSpPr>
              <p:nvPr/>
            </p:nvGrpSpPr>
            <p:grpSpPr bwMode="auto">
              <a:xfrm>
                <a:off x="996" y="1401"/>
                <a:ext cx="240" cy="288"/>
                <a:chOff x="2688" y="1248"/>
                <a:chExt cx="240" cy="288"/>
              </a:xfrm>
            </p:grpSpPr>
            <p:sp>
              <p:nvSpPr>
                <p:cNvPr id="32188" name="Oval 28"/>
                <p:cNvSpPr>
                  <a:spLocks noChangeArrowheads="1"/>
                </p:cNvSpPr>
                <p:nvPr/>
              </p:nvSpPr>
              <p:spPr bwMode="auto">
                <a:xfrm>
                  <a:off x="2832" y="1488"/>
                  <a:ext cx="48" cy="48"/>
                </a:xfrm>
                <a:prstGeom prst="ellipse">
                  <a:avLst/>
                </a:prstGeom>
                <a:solidFill>
                  <a:srgbClr val="9900CC"/>
                </a:solidFill>
                <a:ln w="9525">
                  <a:noFill/>
                  <a:round/>
                  <a:headEnd/>
                  <a:tailEnd/>
                </a:ln>
              </p:spPr>
              <p:txBody>
                <a:bodyPr wrap="none" anchor="ctr"/>
                <a:lstStyle/>
                <a:p>
                  <a:endParaRPr lang="en-GB" dirty="0"/>
                </a:p>
              </p:txBody>
            </p:sp>
            <p:sp>
              <p:nvSpPr>
                <p:cNvPr id="32189" name="Oval 29"/>
                <p:cNvSpPr>
                  <a:spLocks noChangeArrowheads="1"/>
                </p:cNvSpPr>
                <p:nvPr/>
              </p:nvSpPr>
              <p:spPr bwMode="auto">
                <a:xfrm>
                  <a:off x="2736" y="1296"/>
                  <a:ext cx="48" cy="48"/>
                </a:xfrm>
                <a:prstGeom prst="ellipse">
                  <a:avLst/>
                </a:prstGeom>
                <a:solidFill>
                  <a:schemeClr val="accent1"/>
                </a:solidFill>
                <a:ln w="9525">
                  <a:noFill/>
                  <a:round/>
                  <a:headEnd/>
                  <a:tailEnd/>
                </a:ln>
              </p:spPr>
              <p:txBody>
                <a:bodyPr wrap="none" anchor="ctr"/>
                <a:lstStyle/>
                <a:p>
                  <a:endParaRPr lang="en-GB" dirty="0"/>
                </a:p>
              </p:txBody>
            </p:sp>
            <p:sp>
              <p:nvSpPr>
                <p:cNvPr id="32190" name="Oval 30"/>
                <p:cNvSpPr>
                  <a:spLocks noChangeArrowheads="1"/>
                </p:cNvSpPr>
                <p:nvPr/>
              </p:nvSpPr>
              <p:spPr bwMode="auto">
                <a:xfrm>
                  <a:off x="2832" y="1440"/>
                  <a:ext cx="48" cy="48"/>
                </a:xfrm>
                <a:prstGeom prst="ellipse">
                  <a:avLst/>
                </a:prstGeom>
                <a:solidFill>
                  <a:srgbClr val="C32D58"/>
                </a:solidFill>
                <a:ln w="9525">
                  <a:noFill/>
                  <a:round/>
                  <a:headEnd/>
                  <a:tailEnd/>
                </a:ln>
              </p:spPr>
              <p:txBody>
                <a:bodyPr wrap="none" anchor="ctr"/>
                <a:lstStyle/>
                <a:p>
                  <a:endParaRPr lang="en-GB" dirty="0"/>
                </a:p>
              </p:txBody>
            </p:sp>
            <p:grpSp>
              <p:nvGrpSpPr>
                <p:cNvPr id="9" name="Group 31"/>
                <p:cNvGrpSpPr>
                  <a:grpSpLocks/>
                </p:cNvGrpSpPr>
                <p:nvPr/>
              </p:nvGrpSpPr>
              <p:grpSpPr bwMode="auto">
                <a:xfrm>
                  <a:off x="2688" y="1248"/>
                  <a:ext cx="240" cy="240"/>
                  <a:chOff x="2688" y="1344"/>
                  <a:chExt cx="240" cy="240"/>
                </a:xfrm>
              </p:grpSpPr>
              <p:sp>
                <p:nvSpPr>
                  <p:cNvPr id="32193" name="Oval 32"/>
                  <p:cNvSpPr>
                    <a:spLocks noChangeArrowheads="1"/>
                  </p:cNvSpPr>
                  <p:nvPr/>
                </p:nvSpPr>
                <p:spPr bwMode="auto">
                  <a:xfrm>
                    <a:off x="2736" y="1440"/>
                    <a:ext cx="48" cy="48"/>
                  </a:xfrm>
                  <a:prstGeom prst="ellipse">
                    <a:avLst/>
                  </a:prstGeom>
                  <a:solidFill>
                    <a:srgbClr val="9900CC"/>
                  </a:solidFill>
                  <a:ln w="9525">
                    <a:noFill/>
                    <a:round/>
                    <a:headEnd/>
                    <a:tailEnd/>
                  </a:ln>
                </p:spPr>
                <p:txBody>
                  <a:bodyPr wrap="none" anchor="ctr"/>
                  <a:lstStyle/>
                  <a:p>
                    <a:endParaRPr lang="en-GB" dirty="0"/>
                  </a:p>
                </p:txBody>
              </p:sp>
              <p:sp>
                <p:nvSpPr>
                  <p:cNvPr id="32194" name="Oval 33"/>
                  <p:cNvSpPr>
                    <a:spLocks noChangeArrowheads="1"/>
                  </p:cNvSpPr>
                  <p:nvPr/>
                </p:nvSpPr>
                <p:spPr bwMode="auto">
                  <a:xfrm>
                    <a:off x="2832" y="1440"/>
                    <a:ext cx="48" cy="48"/>
                  </a:xfrm>
                  <a:prstGeom prst="ellipse">
                    <a:avLst/>
                  </a:prstGeom>
                  <a:solidFill>
                    <a:srgbClr val="C32D58"/>
                  </a:solidFill>
                  <a:ln w="9525">
                    <a:noFill/>
                    <a:round/>
                    <a:headEnd/>
                    <a:tailEnd/>
                  </a:ln>
                </p:spPr>
                <p:txBody>
                  <a:bodyPr wrap="none" anchor="ctr"/>
                  <a:lstStyle/>
                  <a:p>
                    <a:endParaRPr lang="en-GB" dirty="0"/>
                  </a:p>
                </p:txBody>
              </p:sp>
              <p:grpSp>
                <p:nvGrpSpPr>
                  <p:cNvPr id="10" name="Group 34"/>
                  <p:cNvGrpSpPr>
                    <a:grpSpLocks/>
                  </p:cNvGrpSpPr>
                  <p:nvPr/>
                </p:nvGrpSpPr>
                <p:grpSpPr bwMode="auto">
                  <a:xfrm>
                    <a:off x="2688" y="1344"/>
                    <a:ext cx="240" cy="240"/>
                    <a:chOff x="2688" y="1344"/>
                    <a:chExt cx="240" cy="240"/>
                  </a:xfrm>
                </p:grpSpPr>
                <p:sp>
                  <p:nvSpPr>
                    <p:cNvPr id="32196" name="Oval 35"/>
                    <p:cNvSpPr>
                      <a:spLocks noChangeArrowheads="1"/>
                    </p:cNvSpPr>
                    <p:nvPr/>
                  </p:nvSpPr>
                  <p:spPr bwMode="auto">
                    <a:xfrm>
                      <a:off x="2736" y="1488"/>
                      <a:ext cx="48" cy="48"/>
                    </a:xfrm>
                    <a:prstGeom prst="ellipse">
                      <a:avLst/>
                    </a:prstGeom>
                    <a:solidFill>
                      <a:srgbClr val="9900CC"/>
                    </a:solidFill>
                    <a:ln w="9525">
                      <a:noFill/>
                      <a:round/>
                      <a:headEnd/>
                      <a:tailEnd/>
                    </a:ln>
                  </p:spPr>
                  <p:txBody>
                    <a:bodyPr wrap="none" anchor="ctr"/>
                    <a:lstStyle/>
                    <a:p>
                      <a:endParaRPr lang="en-GB" dirty="0"/>
                    </a:p>
                  </p:txBody>
                </p:sp>
                <p:sp>
                  <p:nvSpPr>
                    <p:cNvPr id="32197" name="Oval 36"/>
                    <p:cNvSpPr>
                      <a:spLocks noChangeArrowheads="1"/>
                    </p:cNvSpPr>
                    <p:nvPr/>
                  </p:nvSpPr>
                  <p:spPr bwMode="auto">
                    <a:xfrm>
                      <a:off x="2784" y="1392"/>
                      <a:ext cx="48" cy="48"/>
                    </a:xfrm>
                    <a:prstGeom prst="ellipse">
                      <a:avLst/>
                    </a:prstGeom>
                    <a:solidFill>
                      <a:srgbClr val="99FFCC"/>
                    </a:solidFill>
                    <a:ln w="9525">
                      <a:noFill/>
                      <a:round/>
                      <a:headEnd/>
                      <a:tailEnd/>
                    </a:ln>
                  </p:spPr>
                  <p:txBody>
                    <a:bodyPr wrap="none" anchor="ctr"/>
                    <a:lstStyle/>
                    <a:p>
                      <a:endParaRPr lang="en-GB" dirty="0"/>
                    </a:p>
                  </p:txBody>
                </p:sp>
                <p:grpSp>
                  <p:nvGrpSpPr>
                    <p:cNvPr id="11" name="Group 37"/>
                    <p:cNvGrpSpPr>
                      <a:grpSpLocks/>
                    </p:cNvGrpSpPr>
                    <p:nvPr/>
                  </p:nvGrpSpPr>
                  <p:grpSpPr bwMode="auto">
                    <a:xfrm>
                      <a:off x="2688" y="1344"/>
                      <a:ext cx="240" cy="240"/>
                      <a:chOff x="2688" y="1344"/>
                      <a:chExt cx="240" cy="240"/>
                    </a:xfrm>
                  </p:grpSpPr>
                  <p:sp>
                    <p:nvSpPr>
                      <p:cNvPr id="32200" name="Oval 38"/>
                      <p:cNvSpPr>
                        <a:spLocks noChangeArrowheads="1"/>
                      </p:cNvSpPr>
                      <p:nvPr/>
                    </p:nvSpPr>
                    <p:spPr bwMode="auto">
                      <a:xfrm>
                        <a:off x="2784" y="1536"/>
                        <a:ext cx="48" cy="48"/>
                      </a:xfrm>
                      <a:prstGeom prst="ellipse">
                        <a:avLst/>
                      </a:prstGeom>
                      <a:solidFill>
                        <a:srgbClr val="9900CC"/>
                      </a:solidFill>
                      <a:ln w="9525">
                        <a:noFill/>
                        <a:round/>
                        <a:headEnd/>
                        <a:tailEnd/>
                      </a:ln>
                    </p:spPr>
                    <p:txBody>
                      <a:bodyPr wrap="none" anchor="ctr"/>
                      <a:lstStyle/>
                      <a:p>
                        <a:endParaRPr lang="en-GB" dirty="0"/>
                      </a:p>
                    </p:txBody>
                  </p:sp>
                  <p:sp>
                    <p:nvSpPr>
                      <p:cNvPr id="32201" name="Oval 39"/>
                      <p:cNvSpPr>
                        <a:spLocks noChangeArrowheads="1"/>
                      </p:cNvSpPr>
                      <p:nvPr/>
                    </p:nvSpPr>
                    <p:spPr bwMode="auto">
                      <a:xfrm>
                        <a:off x="2832" y="1344"/>
                        <a:ext cx="48" cy="48"/>
                      </a:xfrm>
                      <a:prstGeom prst="ellipse">
                        <a:avLst/>
                      </a:prstGeom>
                      <a:solidFill>
                        <a:srgbClr val="9900CC"/>
                      </a:solidFill>
                      <a:ln w="9525">
                        <a:noFill/>
                        <a:round/>
                        <a:headEnd/>
                        <a:tailEnd/>
                      </a:ln>
                    </p:spPr>
                    <p:txBody>
                      <a:bodyPr wrap="none" anchor="ctr"/>
                      <a:lstStyle/>
                      <a:p>
                        <a:endParaRPr lang="en-GB" dirty="0"/>
                      </a:p>
                    </p:txBody>
                  </p:sp>
                  <p:sp>
                    <p:nvSpPr>
                      <p:cNvPr id="32202" name="Oval 40"/>
                      <p:cNvSpPr>
                        <a:spLocks noChangeArrowheads="1"/>
                      </p:cNvSpPr>
                      <p:nvPr/>
                    </p:nvSpPr>
                    <p:spPr bwMode="auto">
                      <a:xfrm>
                        <a:off x="2688" y="1344"/>
                        <a:ext cx="48" cy="48"/>
                      </a:xfrm>
                      <a:prstGeom prst="ellipse">
                        <a:avLst/>
                      </a:prstGeom>
                      <a:solidFill>
                        <a:schemeClr val="accent1"/>
                      </a:solidFill>
                      <a:ln w="9525">
                        <a:noFill/>
                        <a:round/>
                        <a:headEnd/>
                        <a:tailEnd/>
                      </a:ln>
                    </p:spPr>
                    <p:txBody>
                      <a:bodyPr wrap="none" anchor="ctr"/>
                      <a:lstStyle/>
                      <a:p>
                        <a:endParaRPr lang="en-GB" dirty="0"/>
                      </a:p>
                    </p:txBody>
                  </p:sp>
                  <p:sp>
                    <p:nvSpPr>
                      <p:cNvPr id="32203" name="Oval 41"/>
                      <p:cNvSpPr>
                        <a:spLocks noChangeArrowheads="1"/>
                      </p:cNvSpPr>
                      <p:nvPr/>
                    </p:nvSpPr>
                    <p:spPr bwMode="auto">
                      <a:xfrm>
                        <a:off x="2880" y="1536"/>
                        <a:ext cx="48" cy="48"/>
                      </a:xfrm>
                      <a:prstGeom prst="ellipse">
                        <a:avLst/>
                      </a:prstGeom>
                      <a:solidFill>
                        <a:schemeClr val="accent1"/>
                      </a:solidFill>
                      <a:ln w="9525">
                        <a:noFill/>
                        <a:round/>
                        <a:headEnd/>
                        <a:tailEnd/>
                      </a:ln>
                    </p:spPr>
                    <p:txBody>
                      <a:bodyPr wrap="none" anchor="ctr"/>
                      <a:lstStyle/>
                      <a:p>
                        <a:endParaRPr lang="en-GB" dirty="0"/>
                      </a:p>
                    </p:txBody>
                  </p:sp>
                  <p:sp>
                    <p:nvSpPr>
                      <p:cNvPr id="32204" name="Oval 42"/>
                      <p:cNvSpPr>
                        <a:spLocks noChangeArrowheads="1"/>
                      </p:cNvSpPr>
                      <p:nvPr/>
                    </p:nvSpPr>
                    <p:spPr bwMode="auto">
                      <a:xfrm>
                        <a:off x="2688" y="1440"/>
                        <a:ext cx="48" cy="48"/>
                      </a:xfrm>
                      <a:prstGeom prst="ellipse">
                        <a:avLst/>
                      </a:prstGeom>
                      <a:solidFill>
                        <a:srgbClr val="99FFCC"/>
                      </a:solidFill>
                      <a:ln w="9525">
                        <a:noFill/>
                        <a:round/>
                        <a:headEnd/>
                        <a:tailEnd/>
                      </a:ln>
                    </p:spPr>
                    <p:txBody>
                      <a:bodyPr wrap="none" anchor="ctr"/>
                      <a:lstStyle/>
                      <a:p>
                        <a:endParaRPr lang="en-GB" dirty="0"/>
                      </a:p>
                    </p:txBody>
                  </p:sp>
                  <p:sp>
                    <p:nvSpPr>
                      <p:cNvPr id="32205" name="Oval 43"/>
                      <p:cNvSpPr>
                        <a:spLocks noChangeArrowheads="1"/>
                      </p:cNvSpPr>
                      <p:nvPr/>
                    </p:nvSpPr>
                    <p:spPr bwMode="auto">
                      <a:xfrm>
                        <a:off x="2784" y="1440"/>
                        <a:ext cx="48" cy="48"/>
                      </a:xfrm>
                      <a:prstGeom prst="ellipse">
                        <a:avLst/>
                      </a:prstGeom>
                      <a:solidFill>
                        <a:srgbClr val="99FFCC"/>
                      </a:solidFill>
                      <a:ln w="9525">
                        <a:noFill/>
                        <a:round/>
                        <a:headEnd/>
                        <a:tailEnd/>
                      </a:ln>
                    </p:spPr>
                    <p:txBody>
                      <a:bodyPr wrap="none" anchor="ctr"/>
                      <a:lstStyle/>
                      <a:p>
                        <a:endParaRPr lang="en-GB" dirty="0"/>
                      </a:p>
                    </p:txBody>
                  </p:sp>
                  <p:sp>
                    <p:nvSpPr>
                      <p:cNvPr id="32206" name="Oval 44"/>
                      <p:cNvSpPr>
                        <a:spLocks noChangeArrowheads="1"/>
                      </p:cNvSpPr>
                      <p:nvPr/>
                    </p:nvSpPr>
                    <p:spPr bwMode="auto">
                      <a:xfrm>
                        <a:off x="2880" y="1440"/>
                        <a:ext cx="48" cy="48"/>
                      </a:xfrm>
                      <a:prstGeom prst="ellipse">
                        <a:avLst/>
                      </a:prstGeom>
                      <a:solidFill>
                        <a:srgbClr val="99FFCC"/>
                      </a:solidFill>
                      <a:ln w="9525">
                        <a:noFill/>
                        <a:round/>
                        <a:headEnd/>
                        <a:tailEnd/>
                      </a:ln>
                    </p:spPr>
                    <p:txBody>
                      <a:bodyPr wrap="none" anchor="ctr"/>
                      <a:lstStyle/>
                      <a:p>
                        <a:endParaRPr lang="en-GB" dirty="0"/>
                      </a:p>
                    </p:txBody>
                  </p:sp>
                  <p:sp>
                    <p:nvSpPr>
                      <p:cNvPr id="32207" name="Oval 45"/>
                      <p:cNvSpPr>
                        <a:spLocks noChangeArrowheads="1"/>
                      </p:cNvSpPr>
                      <p:nvPr/>
                    </p:nvSpPr>
                    <p:spPr bwMode="auto">
                      <a:xfrm>
                        <a:off x="2736" y="1344"/>
                        <a:ext cx="48" cy="48"/>
                      </a:xfrm>
                      <a:prstGeom prst="ellipse">
                        <a:avLst/>
                      </a:prstGeom>
                      <a:solidFill>
                        <a:srgbClr val="C32D58"/>
                      </a:solidFill>
                      <a:ln w="9525">
                        <a:noFill/>
                        <a:round/>
                        <a:headEnd/>
                        <a:tailEnd/>
                      </a:ln>
                    </p:spPr>
                    <p:txBody>
                      <a:bodyPr wrap="none" anchor="ctr"/>
                      <a:lstStyle/>
                      <a:p>
                        <a:endParaRPr lang="en-GB" dirty="0"/>
                      </a:p>
                    </p:txBody>
                  </p:sp>
                </p:grpSp>
                <p:sp>
                  <p:nvSpPr>
                    <p:cNvPr id="32199" name="Oval 46"/>
                    <p:cNvSpPr>
                      <a:spLocks noChangeArrowheads="1"/>
                    </p:cNvSpPr>
                    <p:nvPr/>
                  </p:nvSpPr>
                  <p:spPr bwMode="auto">
                    <a:xfrm>
                      <a:off x="2832" y="1488"/>
                      <a:ext cx="48" cy="48"/>
                    </a:xfrm>
                    <a:prstGeom prst="ellipse">
                      <a:avLst/>
                    </a:prstGeom>
                    <a:solidFill>
                      <a:srgbClr val="C32D58"/>
                    </a:solidFill>
                    <a:ln w="9525">
                      <a:noFill/>
                      <a:round/>
                      <a:headEnd/>
                      <a:tailEnd/>
                    </a:ln>
                  </p:spPr>
                  <p:txBody>
                    <a:bodyPr wrap="none" anchor="ctr"/>
                    <a:lstStyle/>
                    <a:p>
                      <a:endParaRPr lang="en-GB" dirty="0"/>
                    </a:p>
                  </p:txBody>
                </p:sp>
              </p:grpSp>
            </p:grpSp>
            <p:sp>
              <p:nvSpPr>
                <p:cNvPr id="32192" name="Oval 47"/>
                <p:cNvSpPr>
                  <a:spLocks noChangeArrowheads="1"/>
                </p:cNvSpPr>
                <p:nvPr/>
              </p:nvSpPr>
              <p:spPr bwMode="auto">
                <a:xfrm>
                  <a:off x="2784" y="1346"/>
                  <a:ext cx="48" cy="48"/>
                </a:xfrm>
                <a:prstGeom prst="ellipse">
                  <a:avLst/>
                </a:prstGeom>
                <a:solidFill>
                  <a:srgbClr val="C32D58"/>
                </a:solidFill>
                <a:ln w="9525">
                  <a:noFill/>
                  <a:round/>
                  <a:headEnd/>
                  <a:tailEnd/>
                </a:ln>
              </p:spPr>
              <p:txBody>
                <a:bodyPr wrap="none" anchor="ctr"/>
                <a:lstStyle/>
                <a:p>
                  <a:endParaRPr lang="en-GB" dirty="0"/>
                </a:p>
              </p:txBody>
            </p:sp>
          </p:grpSp>
          <p:grpSp>
            <p:nvGrpSpPr>
              <p:cNvPr id="12" name="Group 48"/>
              <p:cNvGrpSpPr>
                <a:grpSpLocks/>
              </p:cNvGrpSpPr>
              <p:nvPr/>
            </p:nvGrpSpPr>
            <p:grpSpPr bwMode="auto">
              <a:xfrm>
                <a:off x="1981" y="1162"/>
                <a:ext cx="240" cy="288"/>
                <a:chOff x="2688" y="1248"/>
                <a:chExt cx="240" cy="288"/>
              </a:xfrm>
            </p:grpSpPr>
            <p:sp>
              <p:nvSpPr>
                <p:cNvPr id="32168" name="Oval 49"/>
                <p:cNvSpPr>
                  <a:spLocks noChangeArrowheads="1"/>
                </p:cNvSpPr>
                <p:nvPr/>
              </p:nvSpPr>
              <p:spPr bwMode="auto">
                <a:xfrm>
                  <a:off x="2832" y="1488"/>
                  <a:ext cx="48" cy="48"/>
                </a:xfrm>
                <a:prstGeom prst="ellipse">
                  <a:avLst/>
                </a:prstGeom>
                <a:solidFill>
                  <a:srgbClr val="9900CC"/>
                </a:solidFill>
                <a:ln w="9525">
                  <a:noFill/>
                  <a:round/>
                  <a:headEnd/>
                  <a:tailEnd/>
                </a:ln>
              </p:spPr>
              <p:txBody>
                <a:bodyPr wrap="none" anchor="ctr"/>
                <a:lstStyle/>
                <a:p>
                  <a:endParaRPr lang="en-GB" dirty="0"/>
                </a:p>
              </p:txBody>
            </p:sp>
            <p:sp>
              <p:nvSpPr>
                <p:cNvPr id="32169" name="Oval 50"/>
                <p:cNvSpPr>
                  <a:spLocks noChangeArrowheads="1"/>
                </p:cNvSpPr>
                <p:nvPr/>
              </p:nvSpPr>
              <p:spPr bwMode="auto">
                <a:xfrm>
                  <a:off x="2736" y="1296"/>
                  <a:ext cx="48" cy="48"/>
                </a:xfrm>
                <a:prstGeom prst="ellipse">
                  <a:avLst/>
                </a:prstGeom>
                <a:solidFill>
                  <a:schemeClr val="accent1"/>
                </a:solidFill>
                <a:ln w="9525">
                  <a:noFill/>
                  <a:round/>
                  <a:headEnd/>
                  <a:tailEnd/>
                </a:ln>
              </p:spPr>
              <p:txBody>
                <a:bodyPr wrap="none" anchor="ctr"/>
                <a:lstStyle/>
                <a:p>
                  <a:endParaRPr lang="en-GB" dirty="0"/>
                </a:p>
              </p:txBody>
            </p:sp>
            <p:sp>
              <p:nvSpPr>
                <p:cNvPr id="32170" name="Oval 51"/>
                <p:cNvSpPr>
                  <a:spLocks noChangeArrowheads="1"/>
                </p:cNvSpPr>
                <p:nvPr/>
              </p:nvSpPr>
              <p:spPr bwMode="auto">
                <a:xfrm>
                  <a:off x="2832" y="1440"/>
                  <a:ext cx="48" cy="48"/>
                </a:xfrm>
                <a:prstGeom prst="ellipse">
                  <a:avLst/>
                </a:prstGeom>
                <a:solidFill>
                  <a:srgbClr val="C32D58"/>
                </a:solidFill>
                <a:ln w="9525">
                  <a:noFill/>
                  <a:round/>
                  <a:headEnd/>
                  <a:tailEnd/>
                </a:ln>
              </p:spPr>
              <p:txBody>
                <a:bodyPr wrap="none" anchor="ctr"/>
                <a:lstStyle/>
                <a:p>
                  <a:endParaRPr lang="en-GB" dirty="0"/>
                </a:p>
              </p:txBody>
            </p:sp>
            <p:grpSp>
              <p:nvGrpSpPr>
                <p:cNvPr id="13" name="Group 52"/>
                <p:cNvGrpSpPr>
                  <a:grpSpLocks/>
                </p:cNvGrpSpPr>
                <p:nvPr/>
              </p:nvGrpSpPr>
              <p:grpSpPr bwMode="auto">
                <a:xfrm>
                  <a:off x="2688" y="1248"/>
                  <a:ext cx="240" cy="240"/>
                  <a:chOff x="2688" y="1344"/>
                  <a:chExt cx="240" cy="240"/>
                </a:xfrm>
              </p:grpSpPr>
              <p:sp>
                <p:nvSpPr>
                  <p:cNvPr id="32173" name="Oval 53"/>
                  <p:cNvSpPr>
                    <a:spLocks noChangeArrowheads="1"/>
                  </p:cNvSpPr>
                  <p:nvPr/>
                </p:nvSpPr>
                <p:spPr bwMode="auto">
                  <a:xfrm>
                    <a:off x="2736" y="1440"/>
                    <a:ext cx="48" cy="48"/>
                  </a:xfrm>
                  <a:prstGeom prst="ellipse">
                    <a:avLst/>
                  </a:prstGeom>
                  <a:solidFill>
                    <a:srgbClr val="9900CC"/>
                  </a:solidFill>
                  <a:ln w="9525">
                    <a:noFill/>
                    <a:round/>
                    <a:headEnd/>
                    <a:tailEnd/>
                  </a:ln>
                </p:spPr>
                <p:txBody>
                  <a:bodyPr wrap="none" anchor="ctr"/>
                  <a:lstStyle/>
                  <a:p>
                    <a:endParaRPr lang="en-GB" dirty="0"/>
                  </a:p>
                </p:txBody>
              </p:sp>
              <p:sp>
                <p:nvSpPr>
                  <p:cNvPr id="32174" name="Oval 54"/>
                  <p:cNvSpPr>
                    <a:spLocks noChangeArrowheads="1"/>
                  </p:cNvSpPr>
                  <p:nvPr/>
                </p:nvSpPr>
                <p:spPr bwMode="auto">
                  <a:xfrm>
                    <a:off x="2832" y="1440"/>
                    <a:ext cx="48" cy="48"/>
                  </a:xfrm>
                  <a:prstGeom prst="ellipse">
                    <a:avLst/>
                  </a:prstGeom>
                  <a:solidFill>
                    <a:srgbClr val="C32D58"/>
                  </a:solidFill>
                  <a:ln w="9525">
                    <a:noFill/>
                    <a:round/>
                    <a:headEnd/>
                    <a:tailEnd/>
                  </a:ln>
                </p:spPr>
                <p:txBody>
                  <a:bodyPr wrap="none" anchor="ctr"/>
                  <a:lstStyle/>
                  <a:p>
                    <a:endParaRPr lang="en-GB" dirty="0"/>
                  </a:p>
                </p:txBody>
              </p:sp>
              <p:grpSp>
                <p:nvGrpSpPr>
                  <p:cNvPr id="14" name="Group 55"/>
                  <p:cNvGrpSpPr>
                    <a:grpSpLocks/>
                  </p:cNvGrpSpPr>
                  <p:nvPr/>
                </p:nvGrpSpPr>
                <p:grpSpPr bwMode="auto">
                  <a:xfrm>
                    <a:off x="2688" y="1344"/>
                    <a:ext cx="240" cy="240"/>
                    <a:chOff x="2688" y="1344"/>
                    <a:chExt cx="240" cy="240"/>
                  </a:xfrm>
                </p:grpSpPr>
                <p:sp>
                  <p:nvSpPr>
                    <p:cNvPr id="32176" name="Oval 56"/>
                    <p:cNvSpPr>
                      <a:spLocks noChangeArrowheads="1"/>
                    </p:cNvSpPr>
                    <p:nvPr/>
                  </p:nvSpPr>
                  <p:spPr bwMode="auto">
                    <a:xfrm>
                      <a:off x="2736" y="1488"/>
                      <a:ext cx="48" cy="48"/>
                    </a:xfrm>
                    <a:prstGeom prst="ellipse">
                      <a:avLst/>
                    </a:prstGeom>
                    <a:solidFill>
                      <a:srgbClr val="9900CC"/>
                    </a:solidFill>
                    <a:ln w="9525">
                      <a:noFill/>
                      <a:round/>
                      <a:headEnd/>
                      <a:tailEnd/>
                    </a:ln>
                  </p:spPr>
                  <p:txBody>
                    <a:bodyPr wrap="none" anchor="ctr"/>
                    <a:lstStyle/>
                    <a:p>
                      <a:endParaRPr lang="en-GB" dirty="0"/>
                    </a:p>
                  </p:txBody>
                </p:sp>
                <p:sp>
                  <p:nvSpPr>
                    <p:cNvPr id="32177" name="Oval 57"/>
                    <p:cNvSpPr>
                      <a:spLocks noChangeArrowheads="1"/>
                    </p:cNvSpPr>
                    <p:nvPr/>
                  </p:nvSpPr>
                  <p:spPr bwMode="auto">
                    <a:xfrm>
                      <a:off x="2784" y="1392"/>
                      <a:ext cx="48" cy="48"/>
                    </a:xfrm>
                    <a:prstGeom prst="ellipse">
                      <a:avLst/>
                    </a:prstGeom>
                    <a:solidFill>
                      <a:srgbClr val="99FFCC"/>
                    </a:solidFill>
                    <a:ln w="9525">
                      <a:noFill/>
                      <a:round/>
                      <a:headEnd/>
                      <a:tailEnd/>
                    </a:ln>
                  </p:spPr>
                  <p:txBody>
                    <a:bodyPr wrap="none" anchor="ctr"/>
                    <a:lstStyle/>
                    <a:p>
                      <a:endParaRPr lang="en-GB" dirty="0"/>
                    </a:p>
                  </p:txBody>
                </p:sp>
                <p:grpSp>
                  <p:nvGrpSpPr>
                    <p:cNvPr id="15" name="Group 58"/>
                    <p:cNvGrpSpPr>
                      <a:grpSpLocks/>
                    </p:cNvGrpSpPr>
                    <p:nvPr/>
                  </p:nvGrpSpPr>
                  <p:grpSpPr bwMode="auto">
                    <a:xfrm>
                      <a:off x="2688" y="1344"/>
                      <a:ext cx="240" cy="240"/>
                      <a:chOff x="2688" y="1344"/>
                      <a:chExt cx="240" cy="240"/>
                    </a:xfrm>
                  </p:grpSpPr>
                  <p:sp>
                    <p:nvSpPr>
                      <p:cNvPr id="32180" name="Oval 59"/>
                      <p:cNvSpPr>
                        <a:spLocks noChangeArrowheads="1"/>
                      </p:cNvSpPr>
                      <p:nvPr/>
                    </p:nvSpPr>
                    <p:spPr bwMode="auto">
                      <a:xfrm>
                        <a:off x="2784" y="1536"/>
                        <a:ext cx="48" cy="48"/>
                      </a:xfrm>
                      <a:prstGeom prst="ellipse">
                        <a:avLst/>
                      </a:prstGeom>
                      <a:solidFill>
                        <a:srgbClr val="9900CC"/>
                      </a:solidFill>
                      <a:ln w="9525">
                        <a:noFill/>
                        <a:round/>
                        <a:headEnd/>
                        <a:tailEnd/>
                      </a:ln>
                    </p:spPr>
                    <p:txBody>
                      <a:bodyPr wrap="none" anchor="ctr"/>
                      <a:lstStyle/>
                      <a:p>
                        <a:endParaRPr lang="en-GB" dirty="0"/>
                      </a:p>
                    </p:txBody>
                  </p:sp>
                  <p:sp>
                    <p:nvSpPr>
                      <p:cNvPr id="32181" name="Oval 60"/>
                      <p:cNvSpPr>
                        <a:spLocks noChangeArrowheads="1"/>
                      </p:cNvSpPr>
                      <p:nvPr/>
                    </p:nvSpPr>
                    <p:spPr bwMode="auto">
                      <a:xfrm>
                        <a:off x="2832" y="1344"/>
                        <a:ext cx="48" cy="48"/>
                      </a:xfrm>
                      <a:prstGeom prst="ellipse">
                        <a:avLst/>
                      </a:prstGeom>
                      <a:solidFill>
                        <a:srgbClr val="9900CC"/>
                      </a:solidFill>
                      <a:ln w="9525">
                        <a:noFill/>
                        <a:round/>
                        <a:headEnd/>
                        <a:tailEnd/>
                      </a:ln>
                    </p:spPr>
                    <p:txBody>
                      <a:bodyPr wrap="none" anchor="ctr"/>
                      <a:lstStyle/>
                      <a:p>
                        <a:endParaRPr lang="en-GB" dirty="0"/>
                      </a:p>
                    </p:txBody>
                  </p:sp>
                  <p:sp>
                    <p:nvSpPr>
                      <p:cNvPr id="32182" name="Oval 61"/>
                      <p:cNvSpPr>
                        <a:spLocks noChangeArrowheads="1"/>
                      </p:cNvSpPr>
                      <p:nvPr/>
                    </p:nvSpPr>
                    <p:spPr bwMode="auto">
                      <a:xfrm>
                        <a:off x="2688" y="1344"/>
                        <a:ext cx="48" cy="48"/>
                      </a:xfrm>
                      <a:prstGeom prst="ellipse">
                        <a:avLst/>
                      </a:prstGeom>
                      <a:solidFill>
                        <a:schemeClr val="accent1"/>
                      </a:solidFill>
                      <a:ln w="9525">
                        <a:noFill/>
                        <a:round/>
                        <a:headEnd/>
                        <a:tailEnd/>
                      </a:ln>
                    </p:spPr>
                    <p:txBody>
                      <a:bodyPr wrap="none" anchor="ctr"/>
                      <a:lstStyle/>
                      <a:p>
                        <a:endParaRPr lang="en-GB" dirty="0"/>
                      </a:p>
                    </p:txBody>
                  </p:sp>
                  <p:sp>
                    <p:nvSpPr>
                      <p:cNvPr id="32183" name="Oval 62"/>
                      <p:cNvSpPr>
                        <a:spLocks noChangeArrowheads="1"/>
                      </p:cNvSpPr>
                      <p:nvPr/>
                    </p:nvSpPr>
                    <p:spPr bwMode="auto">
                      <a:xfrm>
                        <a:off x="2880" y="1536"/>
                        <a:ext cx="48" cy="48"/>
                      </a:xfrm>
                      <a:prstGeom prst="ellipse">
                        <a:avLst/>
                      </a:prstGeom>
                      <a:solidFill>
                        <a:schemeClr val="accent1"/>
                      </a:solidFill>
                      <a:ln w="9525">
                        <a:noFill/>
                        <a:round/>
                        <a:headEnd/>
                        <a:tailEnd/>
                      </a:ln>
                    </p:spPr>
                    <p:txBody>
                      <a:bodyPr wrap="none" anchor="ctr"/>
                      <a:lstStyle/>
                      <a:p>
                        <a:endParaRPr lang="en-GB" dirty="0"/>
                      </a:p>
                    </p:txBody>
                  </p:sp>
                  <p:sp>
                    <p:nvSpPr>
                      <p:cNvPr id="32184" name="Oval 63"/>
                      <p:cNvSpPr>
                        <a:spLocks noChangeArrowheads="1"/>
                      </p:cNvSpPr>
                      <p:nvPr/>
                    </p:nvSpPr>
                    <p:spPr bwMode="auto">
                      <a:xfrm>
                        <a:off x="2688" y="1440"/>
                        <a:ext cx="48" cy="48"/>
                      </a:xfrm>
                      <a:prstGeom prst="ellipse">
                        <a:avLst/>
                      </a:prstGeom>
                      <a:solidFill>
                        <a:srgbClr val="99FFCC"/>
                      </a:solidFill>
                      <a:ln w="9525">
                        <a:noFill/>
                        <a:round/>
                        <a:headEnd/>
                        <a:tailEnd/>
                      </a:ln>
                    </p:spPr>
                    <p:txBody>
                      <a:bodyPr wrap="none" anchor="ctr"/>
                      <a:lstStyle/>
                      <a:p>
                        <a:endParaRPr lang="en-GB" dirty="0"/>
                      </a:p>
                    </p:txBody>
                  </p:sp>
                  <p:sp>
                    <p:nvSpPr>
                      <p:cNvPr id="32185" name="Oval 64"/>
                      <p:cNvSpPr>
                        <a:spLocks noChangeArrowheads="1"/>
                      </p:cNvSpPr>
                      <p:nvPr/>
                    </p:nvSpPr>
                    <p:spPr bwMode="auto">
                      <a:xfrm>
                        <a:off x="2784" y="1440"/>
                        <a:ext cx="48" cy="48"/>
                      </a:xfrm>
                      <a:prstGeom prst="ellipse">
                        <a:avLst/>
                      </a:prstGeom>
                      <a:solidFill>
                        <a:srgbClr val="99FFCC"/>
                      </a:solidFill>
                      <a:ln w="9525">
                        <a:noFill/>
                        <a:round/>
                        <a:headEnd/>
                        <a:tailEnd/>
                      </a:ln>
                    </p:spPr>
                    <p:txBody>
                      <a:bodyPr wrap="none" anchor="ctr"/>
                      <a:lstStyle/>
                      <a:p>
                        <a:endParaRPr lang="en-GB" dirty="0"/>
                      </a:p>
                    </p:txBody>
                  </p:sp>
                  <p:sp>
                    <p:nvSpPr>
                      <p:cNvPr id="32186" name="Oval 65"/>
                      <p:cNvSpPr>
                        <a:spLocks noChangeArrowheads="1"/>
                      </p:cNvSpPr>
                      <p:nvPr/>
                    </p:nvSpPr>
                    <p:spPr bwMode="auto">
                      <a:xfrm>
                        <a:off x="2880" y="1440"/>
                        <a:ext cx="48" cy="48"/>
                      </a:xfrm>
                      <a:prstGeom prst="ellipse">
                        <a:avLst/>
                      </a:prstGeom>
                      <a:solidFill>
                        <a:srgbClr val="99FFCC"/>
                      </a:solidFill>
                      <a:ln w="9525">
                        <a:noFill/>
                        <a:round/>
                        <a:headEnd/>
                        <a:tailEnd/>
                      </a:ln>
                    </p:spPr>
                    <p:txBody>
                      <a:bodyPr wrap="none" anchor="ctr"/>
                      <a:lstStyle/>
                      <a:p>
                        <a:endParaRPr lang="en-GB" dirty="0"/>
                      </a:p>
                    </p:txBody>
                  </p:sp>
                  <p:sp>
                    <p:nvSpPr>
                      <p:cNvPr id="32187" name="Oval 66"/>
                      <p:cNvSpPr>
                        <a:spLocks noChangeArrowheads="1"/>
                      </p:cNvSpPr>
                      <p:nvPr/>
                    </p:nvSpPr>
                    <p:spPr bwMode="auto">
                      <a:xfrm>
                        <a:off x="2736" y="1344"/>
                        <a:ext cx="48" cy="48"/>
                      </a:xfrm>
                      <a:prstGeom prst="ellipse">
                        <a:avLst/>
                      </a:prstGeom>
                      <a:solidFill>
                        <a:srgbClr val="C32D58"/>
                      </a:solidFill>
                      <a:ln w="9525">
                        <a:noFill/>
                        <a:round/>
                        <a:headEnd/>
                        <a:tailEnd/>
                      </a:ln>
                    </p:spPr>
                    <p:txBody>
                      <a:bodyPr wrap="none" anchor="ctr"/>
                      <a:lstStyle/>
                      <a:p>
                        <a:endParaRPr lang="en-GB" dirty="0"/>
                      </a:p>
                    </p:txBody>
                  </p:sp>
                </p:grpSp>
                <p:sp>
                  <p:nvSpPr>
                    <p:cNvPr id="32179" name="Oval 67"/>
                    <p:cNvSpPr>
                      <a:spLocks noChangeArrowheads="1"/>
                    </p:cNvSpPr>
                    <p:nvPr/>
                  </p:nvSpPr>
                  <p:spPr bwMode="auto">
                    <a:xfrm>
                      <a:off x="2832" y="1488"/>
                      <a:ext cx="48" cy="48"/>
                    </a:xfrm>
                    <a:prstGeom prst="ellipse">
                      <a:avLst/>
                    </a:prstGeom>
                    <a:solidFill>
                      <a:srgbClr val="C32D58"/>
                    </a:solidFill>
                    <a:ln w="9525">
                      <a:noFill/>
                      <a:round/>
                      <a:headEnd/>
                      <a:tailEnd/>
                    </a:ln>
                  </p:spPr>
                  <p:txBody>
                    <a:bodyPr wrap="none" anchor="ctr"/>
                    <a:lstStyle/>
                    <a:p>
                      <a:endParaRPr lang="en-GB" dirty="0"/>
                    </a:p>
                  </p:txBody>
                </p:sp>
              </p:grpSp>
            </p:grpSp>
            <p:sp>
              <p:nvSpPr>
                <p:cNvPr id="32172" name="Oval 68"/>
                <p:cNvSpPr>
                  <a:spLocks noChangeArrowheads="1"/>
                </p:cNvSpPr>
                <p:nvPr/>
              </p:nvSpPr>
              <p:spPr bwMode="auto">
                <a:xfrm>
                  <a:off x="2784" y="1346"/>
                  <a:ext cx="48" cy="48"/>
                </a:xfrm>
                <a:prstGeom prst="ellipse">
                  <a:avLst/>
                </a:prstGeom>
                <a:solidFill>
                  <a:srgbClr val="C32D58"/>
                </a:solidFill>
                <a:ln w="9525">
                  <a:noFill/>
                  <a:round/>
                  <a:headEnd/>
                  <a:tailEnd/>
                </a:ln>
              </p:spPr>
              <p:txBody>
                <a:bodyPr wrap="none" anchor="ctr"/>
                <a:lstStyle/>
                <a:p>
                  <a:endParaRPr lang="en-GB" dirty="0"/>
                </a:p>
              </p:txBody>
            </p:sp>
          </p:grpSp>
        </p:grpSp>
        <p:grpSp>
          <p:nvGrpSpPr>
            <p:cNvPr id="16" name="Group 69"/>
            <p:cNvGrpSpPr>
              <a:grpSpLocks/>
            </p:cNvGrpSpPr>
            <p:nvPr/>
          </p:nvGrpSpPr>
          <p:grpSpPr bwMode="auto">
            <a:xfrm>
              <a:off x="77" y="984"/>
              <a:ext cx="3142" cy="1935"/>
              <a:chOff x="200" y="854"/>
              <a:chExt cx="5108" cy="2765"/>
            </a:xfrm>
          </p:grpSpPr>
          <p:grpSp>
            <p:nvGrpSpPr>
              <p:cNvPr id="17" name="Group 70"/>
              <p:cNvGrpSpPr>
                <a:grpSpLocks/>
              </p:cNvGrpSpPr>
              <p:nvPr/>
            </p:nvGrpSpPr>
            <p:grpSpPr bwMode="auto">
              <a:xfrm>
                <a:off x="200" y="854"/>
                <a:ext cx="4592" cy="2475"/>
                <a:chOff x="200" y="854"/>
                <a:chExt cx="4592" cy="2475"/>
              </a:xfrm>
            </p:grpSpPr>
            <p:sp>
              <p:nvSpPr>
                <p:cNvPr id="32161" name="Text Box 71"/>
                <p:cNvSpPr txBox="1">
                  <a:spLocks noChangeArrowheads="1"/>
                </p:cNvSpPr>
                <p:nvPr/>
              </p:nvSpPr>
              <p:spPr bwMode="auto">
                <a:xfrm>
                  <a:off x="2087" y="2616"/>
                  <a:ext cx="1832" cy="713"/>
                </a:xfrm>
                <a:prstGeom prst="rect">
                  <a:avLst/>
                </a:prstGeom>
                <a:noFill/>
                <a:ln w="9525">
                  <a:noFill/>
                  <a:miter lim="800000"/>
                  <a:headEnd/>
                  <a:tailEnd/>
                </a:ln>
              </p:spPr>
              <p:txBody>
                <a:bodyPr wrap="none" anchor="ctr">
                  <a:spAutoFit/>
                </a:bodyPr>
                <a:lstStyle/>
                <a:p>
                  <a:pPr algn="l"/>
                  <a:r>
                    <a:rPr lang="en-US" sz="1600" dirty="0">
                      <a:latin typeface="Times" pitchFamily="-128" charset="0"/>
                    </a:rPr>
                    <a:t>nucleus</a:t>
                  </a:r>
                </a:p>
                <a:p>
                  <a:pPr algn="l"/>
                  <a:r>
                    <a:rPr lang="en-US" sz="1600" dirty="0">
                      <a:latin typeface="Times" pitchFamily="-128" charset="0"/>
                    </a:rPr>
                    <a:t>accumbens</a:t>
                  </a:r>
                </a:p>
              </p:txBody>
            </p:sp>
            <p:sp>
              <p:nvSpPr>
                <p:cNvPr id="32162" name="Text Box 72"/>
                <p:cNvSpPr txBox="1">
                  <a:spLocks noChangeArrowheads="1"/>
                </p:cNvSpPr>
                <p:nvPr/>
              </p:nvSpPr>
              <p:spPr bwMode="auto">
                <a:xfrm>
                  <a:off x="2632" y="1140"/>
                  <a:ext cx="2160" cy="413"/>
                </a:xfrm>
                <a:prstGeom prst="rect">
                  <a:avLst/>
                </a:prstGeom>
                <a:noFill/>
                <a:ln w="9525">
                  <a:noFill/>
                  <a:miter lim="800000"/>
                  <a:headEnd/>
                  <a:tailEnd/>
                </a:ln>
              </p:spPr>
              <p:txBody>
                <a:bodyPr wrap="none" anchor="ctr">
                  <a:spAutoFit/>
                </a:bodyPr>
                <a:lstStyle/>
                <a:p>
                  <a:pPr algn="l"/>
                  <a:r>
                    <a:rPr lang="en-US" sz="1600" dirty="0">
                      <a:latin typeface="Times" pitchFamily="-128" charset="0"/>
                    </a:rPr>
                    <a:t>hippocampus</a:t>
                  </a:r>
                </a:p>
              </p:txBody>
            </p:sp>
            <p:sp>
              <p:nvSpPr>
                <p:cNvPr id="32163" name="Text Box 73"/>
                <p:cNvSpPr txBox="1">
                  <a:spLocks noChangeArrowheads="1"/>
                </p:cNvSpPr>
                <p:nvPr/>
              </p:nvSpPr>
              <p:spPr bwMode="auto">
                <a:xfrm>
                  <a:off x="2118" y="854"/>
                  <a:ext cx="1488" cy="412"/>
                </a:xfrm>
                <a:prstGeom prst="rect">
                  <a:avLst/>
                </a:prstGeom>
                <a:noFill/>
                <a:ln w="9525">
                  <a:noFill/>
                  <a:miter lim="800000"/>
                  <a:headEnd/>
                  <a:tailEnd/>
                </a:ln>
              </p:spPr>
              <p:txBody>
                <a:bodyPr wrap="none" anchor="ctr">
                  <a:spAutoFit/>
                </a:bodyPr>
                <a:lstStyle/>
                <a:p>
                  <a:pPr algn="l"/>
                  <a:r>
                    <a:rPr lang="en-US" sz="1600" dirty="0">
                      <a:latin typeface="Times" pitchFamily="-128" charset="0"/>
                    </a:rPr>
                    <a:t>striatum</a:t>
                  </a:r>
                </a:p>
              </p:txBody>
            </p:sp>
            <p:sp>
              <p:nvSpPr>
                <p:cNvPr id="32164" name="Text Box 74"/>
                <p:cNvSpPr txBox="1">
                  <a:spLocks noChangeArrowheads="1"/>
                </p:cNvSpPr>
                <p:nvPr/>
              </p:nvSpPr>
              <p:spPr bwMode="auto">
                <a:xfrm>
                  <a:off x="200" y="1103"/>
                  <a:ext cx="1253" cy="711"/>
                </a:xfrm>
                <a:prstGeom prst="rect">
                  <a:avLst/>
                </a:prstGeom>
                <a:noFill/>
                <a:ln w="9525">
                  <a:noFill/>
                  <a:miter lim="800000"/>
                  <a:headEnd/>
                  <a:tailEnd/>
                </a:ln>
              </p:spPr>
              <p:txBody>
                <a:bodyPr wrap="none" anchor="ctr">
                  <a:spAutoFit/>
                </a:bodyPr>
                <a:lstStyle/>
                <a:p>
                  <a:pPr algn="l"/>
                  <a:r>
                    <a:rPr lang="en-US" sz="1600" dirty="0">
                      <a:latin typeface="Times" pitchFamily="-128" charset="0"/>
                    </a:rPr>
                    <a:t>frontal</a:t>
                  </a:r>
                </a:p>
                <a:p>
                  <a:pPr algn="l"/>
                  <a:r>
                    <a:rPr lang="en-US" sz="1600" dirty="0">
                      <a:latin typeface="Times" pitchFamily="-128" charset="0"/>
                    </a:rPr>
                    <a:t>cortex</a:t>
                  </a:r>
                </a:p>
              </p:txBody>
            </p:sp>
          </p:grpSp>
          <p:sp>
            <p:nvSpPr>
              <p:cNvPr id="32159" name="Text Box 75"/>
              <p:cNvSpPr txBox="1">
                <a:spLocks noChangeArrowheads="1"/>
              </p:cNvSpPr>
              <p:nvPr/>
            </p:nvSpPr>
            <p:spPr bwMode="auto">
              <a:xfrm>
                <a:off x="3495" y="1903"/>
                <a:ext cx="1813" cy="711"/>
              </a:xfrm>
              <a:prstGeom prst="rect">
                <a:avLst/>
              </a:prstGeom>
              <a:noFill/>
              <a:ln w="9525">
                <a:noFill/>
                <a:miter lim="800000"/>
                <a:headEnd/>
                <a:tailEnd/>
              </a:ln>
            </p:spPr>
            <p:txBody>
              <a:bodyPr wrap="none" anchor="ctr">
                <a:spAutoFit/>
              </a:bodyPr>
              <a:lstStyle/>
              <a:p>
                <a:pPr algn="l"/>
                <a:r>
                  <a:rPr lang="en-US" sz="1600" dirty="0">
                    <a:latin typeface="Times" pitchFamily="-128" charset="0"/>
                  </a:rPr>
                  <a:t>substantia</a:t>
                </a:r>
              </a:p>
              <a:p>
                <a:pPr algn="l"/>
                <a:r>
                  <a:rPr lang="en-US" sz="1600" dirty="0">
                    <a:latin typeface="Times" pitchFamily="-128" charset="0"/>
                  </a:rPr>
                  <a:t>nigra/VTA</a:t>
                </a:r>
              </a:p>
            </p:txBody>
          </p:sp>
          <p:sp>
            <p:nvSpPr>
              <p:cNvPr id="32160" name="Text Box 76"/>
              <p:cNvSpPr txBox="1">
                <a:spLocks noChangeArrowheads="1"/>
              </p:cNvSpPr>
              <p:nvPr/>
            </p:nvSpPr>
            <p:spPr bwMode="auto">
              <a:xfrm>
                <a:off x="3581" y="3206"/>
                <a:ext cx="263" cy="413"/>
              </a:xfrm>
              <a:prstGeom prst="rect">
                <a:avLst/>
              </a:prstGeom>
              <a:noFill/>
              <a:ln w="9525">
                <a:noFill/>
                <a:miter lim="800000"/>
                <a:headEnd/>
                <a:tailEnd/>
              </a:ln>
            </p:spPr>
            <p:txBody>
              <a:bodyPr wrap="none" anchor="ctr">
                <a:spAutoFit/>
              </a:bodyPr>
              <a:lstStyle/>
              <a:p>
                <a:pPr algn="l"/>
                <a:endParaRPr lang="en-US" sz="1600" dirty="0">
                  <a:latin typeface="Times" pitchFamily="-128" charset="0"/>
                </a:endParaRPr>
              </a:p>
            </p:txBody>
          </p:sp>
        </p:grpSp>
        <p:sp>
          <p:nvSpPr>
            <p:cNvPr id="32156" name="AutoShape 77"/>
            <p:cNvSpPr>
              <a:spLocks noChangeArrowheads="1"/>
            </p:cNvSpPr>
            <p:nvPr/>
          </p:nvSpPr>
          <p:spPr bwMode="auto">
            <a:xfrm rot="2980900" flipH="1">
              <a:off x="624" y="1487"/>
              <a:ext cx="483" cy="2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5 w 21600"/>
                <a:gd name="T19" fmla="*/ 3138 h 21600"/>
                <a:gd name="T20" fmla="*/ 18425 w 21600"/>
                <a:gd name="T21" fmla="*/ 1846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49" y="8228"/>
                  </a:moveTo>
                  <a:cubicBezTo>
                    <a:pt x="18214" y="4454"/>
                    <a:pt x="14740" y="1872"/>
                    <a:pt x="10800" y="1872"/>
                  </a:cubicBezTo>
                  <a:cubicBezTo>
                    <a:pt x="7744" y="1871"/>
                    <a:pt x="4900" y="3434"/>
                    <a:pt x="3262" y="6014"/>
                  </a:cubicBezTo>
                  <a:lnTo>
                    <a:pt x="1682" y="5010"/>
                  </a:lnTo>
                  <a:cubicBezTo>
                    <a:pt x="3664" y="1890"/>
                    <a:pt x="7103" y="-1"/>
                    <a:pt x="10800" y="0"/>
                  </a:cubicBezTo>
                  <a:cubicBezTo>
                    <a:pt x="15566" y="0"/>
                    <a:pt x="19769" y="3124"/>
                    <a:pt x="21142" y="7688"/>
                  </a:cubicBezTo>
                  <a:lnTo>
                    <a:pt x="23727" y="6911"/>
                  </a:lnTo>
                  <a:lnTo>
                    <a:pt x="21292" y="11440"/>
                  </a:lnTo>
                  <a:lnTo>
                    <a:pt x="16763" y="9005"/>
                  </a:lnTo>
                  <a:lnTo>
                    <a:pt x="19349" y="8228"/>
                  </a:lnTo>
                  <a:close/>
                </a:path>
              </a:pathLst>
            </a:custGeom>
            <a:solidFill>
              <a:srgbClr val="990099"/>
            </a:solidFill>
            <a:ln w="9525">
              <a:solidFill>
                <a:srgbClr val="990099"/>
              </a:solidFill>
              <a:miter lim="800000"/>
              <a:headEnd/>
              <a:tailEnd/>
            </a:ln>
          </p:spPr>
          <p:txBody>
            <a:bodyPr wrap="none" anchor="ctr"/>
            <a:lstStyle/>
            <a:p>
              <a:endParaRPr lang="en-GB" dirty="0"/>
            </a:p>
          </p:txBody>
        </p:sp>
        <p:sp>
          <p:nvSpPr>
            <p:cNvPr id="32157" name="AutoShape 78"/>
            <p:cNvSpPr>
              <a:spLocks noChangeArrowheads="1"/>
            </p:cNvSpPr>
            <p:nvPr/>
          </p:nvSpPr>
          <p:spPr bwMode="auto">
            <a:xfrm rot="-2980900">
              <a:off x="985" y="1536"/>
              <a:ext cx="428" cy="2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9 w 21600"/>
                <a:gd name="T19" fmla="*/ 3196 h 21600"/>
                <a:gd name="T20" fmla="*/ 18421 w 21600"/>
                <a:gd name="T21" fmla="*/ 1840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49" y="8228"/>
                  </a:moveTo>
                  <a:cubicBezTo>
                    <a:pt x="18214" y="4454"/>
                    <a:pt x="14740" y="1872"/>
                    <a:pt x="10800" y="1872"/>
                  </a:cubicBezTo>
                  <a:cubicBezTo>
                    <a:pt x="7744" y="1871"/>
                    <a:pt x="4900" y="3434"/>
                    <a:pt x="3262" y="6014"/>
                  </a:cubicBezTo>
                  <a:lnTo>
                    <a:pt x="1682" y="5010"/>
                  </a:lnTo>
                  <a:cubicBezTo>
                    <a:pt x="3664" y="1890"/>
                    <a:pt x="7103" y="-1"/>
                    <a:pt x="10800" y="0"/>
                  </a:cubicBezTo>
                  <a:cubicBezTo>
                    <a:pt x="15566" y="0"/>
                    <a:pt x="19769" y="3124"/>
                    <a:pt x="21142" y="7688"/>
                  </a:cubicBezTo>
                  <a:lnTo>
                    <a:pt x="23727" y="6911"/>
                  </a:lnTo>
                  <a:lnTo>
                    <a:pt x="21292" y="11440"/>
                  </a:lnTo>
                  <a:lnTo>
                    <a:pt x="16763" y="9005"/>
                  </a:lnTo>
                  <a:lnTo>
                    <a:pt x="19349" y="8228"/>
                  </a:lnTo>
                  <a:close/>
                </a:path>
              </a:pathLst>
            </a:custGeom>
            <a:solidFill>
              <a:srgbClr val="990099"/>
            </a:solidFill>
            <a:ln w="9525">
              <a:solidFill>
                <a:srgbClr val="990099"/>
              </a:solidFill>
              <a:miter lim="800000"/>
              <a:headEnd/>
              <a:tailEnd/>
            </a:ln>
          </p:spPr>
          <p:txBody>
            <a:bodyPr wrap="none" anchor="ctr"/>
            <a:lstStyle/>
            <a:p>
              <a:endParaRPr lang="en-GB" dirty="0"/>
            </a:p>
          </p:txBody>
        </p:sp>
      </p:grpSp>
      <p:sp>
        <p:nvSpPr>
          <p:cNvPr id="3572815" name="Rectangle 79"/>
          <p:cNvSpPr>
            <a:spLocks noChangeArrowheads="1"/>
          </p:cNvSpPr>
          <p:nvPr/>
        </p:nvSpPr>
        <p:spPr bwMode="auto">
          <a:xfrm>
            <a:off x="3589338" y="0"/>
            <a:ext cx="5554662" cy="6870700"/>
          </a:xfrm>
          <a:prstGeom prst="rect">
            <a:avLst/>
          </a:prstGeom>
          <a:solidFill>
            <a:schemeClr val="bg2"/>
          </a:solidFill>
          <a:ln w="9525">
            <a:noFill/>
            <a:miter lim="800000"/>
            <a:headEnd/>
            <a:tailEnd/>
          </a:ln>
          <a:effectLst>
            <a:outerShdw dist="35921" dir="2700000" algn="ctr" rotWithShape="0">
              <a:schemeClr val="bg2"/>
            </a:outerShdw>
          </a:effectLst>
        </p:spPr>
        <p:txBody>
          <a:bodyPr wrap="none" anchor="ctr"/>
          <a:lstStyle/>
          <a:p>
            <a:pPr>
              <a:defRPr/>
            </a:pPr>
            <a:endParaRPr lang="en-GB" dirty="0">
              <a:latin typeface="Arial" pitchFamily="34" charset="0"/>
            </a:endParaRPr>
          </a:p>
        </p:txBody>
      </p:sp>
      <p:sp>
        <p:nvSpPr>
          <p:cNvPr id="3572816" name="Text Box 80"/>
          <p:cNvSpPr txBox="1">
            <a:spLocks noChangeArrowheads="1"/>
          </p:cNvSpPr>
          <p:nvPr/>
        </p:nvSpPr>
        <p:spPr bwMode="auto">
          <a:xfrm>
            <a:off x="247650" y="582613"/>
            <a:ext cx="3492500" cy="2455862"/>
          </a:xfrm>
          <a:prstGeom prst="rect">
            <a:avLst/>
          </a:prstGeom>
          <a:noFill/>
          <a:ln w="9525">
            <a:noFill/>
            <a:miter lim="800000"/>
            <a:headEnd/>
            <a:tailEnd/>
          </a:ln>
          <a:effectLst>
            <a:outerShdw dist="35921" dir="2700000" algn="ctr" rotWithShape="0">
              <a:schemeClr val="bg2"/>
            </a:outerShdw>
          </a:effectLst>
        </p:spPr>
        <p:txBody>
          <a:bodyPr anchor="ctr">
            <a:spAutoFit/>
          </a:bodyPr>
          <a:lstStyle/>
          <a:p>
            <a:pPr>
              <a:lnSpc>
                <a:spcPct val="80000"/>
              </a:lnSpc>
              <a:defRPr/>
            </a:pPr>
            <a:r>
              <a:rPr lang="en-US" sz="3200" dirty="0">
                <a:solidFill>
                  <a:srgbClr val="FFFF00"/>
                </a:solidFill>
                <a:latin typeface="Times" pitchFamily="-128" charset="0"/>
              </a:rPr>
              <a:t>Dopamine Pathways</a:t>
            </a:r>
          </a:p>
          <a:p>
            <a:pPr>
              <a:lnSpc>
                <a:spcPct val="80000"/>
              </a:lnSpc>
              <a:defRPr/>
            </a:pPr>
            <a:r>
              <a:rPr lang="en-US" sz="3200" i="1" dirty="0">
                <a:latin typeface="Times" pitchFamily="-128" charset="0"/>
              </a:rPr>
              <a:t>Principal “Pleasure”</a:t>
            </a:r>
          </a:p>
          <a:p>
            <a:pPr>
              <a:lnSpc>
                <a:spcPct val="80000"/>
              </a:lnSpc>
              <a:defRPr/>
            </a:pPr>
            <a:r>
              <a:rPr lang="en-US" sz="3200" i="1" dirty="0">
                <a:latin typeface="Times" pitchFamily="-128" charset="0"/>
              </a:rPr>
              <a:t> System of the Brain</a:t>
            </a:r>
          </a:p>
        </p:txBody>
      </p:sp>
      <p:sp>
        <p:nvSpPr>
          <p:cNvPr id="31750" name="Line 81"/>
          <p:cNvSpPr>
            <a:spLocks noChangeShapeType="1"/>
          </p:cNvSpPr>
          <p:nvPr/>
        </p:nvSpPr>
        <p:spPr bwMode="auto">
          <a:xfrm flipV="1">
            <a:off x="6816725" y="9361488"/>
            <a:ext cx="1588" cy="15875"/>
          </a:xfrm>
          <a:prstGeom prst="line">
            <a:avLst/>
          </a:prstGeom>
          <a:noFill/>
          <a:ln w="19050">
            <a:noFill/>
            <a:round/>
            <a:headEnd/>
            <a:tailEnd/>
          </a:ln>
        </p:spPr>
        <p:txBody>
          <a:bodyPr/>
          <a:lstStyle/>
          <a:p>
            <a:endParaRPr lang="en-GB" dirty="0"/>
          </a:p>
        </p:txBody>
      </p:sp>
      <p:sp>
        <p:nvSpPr>
          <p:cNvPr id="31751" name="Line 82"/>
          <p:cNvSpPr>
            <a:spLocks noChangeShapeType="1"/>
          </p:cNvSpPr>
          <p:nvPr/>
        </p:nvSpPr>
        <p:spPr bwMode="auto">
          <a:xfrm flipV="1">
            <a:off x="8210550" y="9361488"/>
            <a:ext cx="0" cy="15875"/>
          </a:xfrm>
          <a:prstGeom prst="line">
            <a:avLst/>
          </a:prstGeom>
          <a:noFill/>
          <a:ln w="19050">
            <a:noFill/>
            <a:round/>
            <a:headEnd/>
            <a:tailEnd/>
          </a:ln>
        </p:spPr>
        <p:txBody>
          <a:bodyPr/>
          <a:lstStyle/>
          <a:p>
            <a:endParaRPr lang="en-GB" dirty="0"/>
          </a:p>
        </p:txBody>
      </p:sp>
      <p:sp>
        <p:nvSpPr>
          <p:cNvPr id="31752" name="Rectangle 83"/>
          <p:cNvSpPr>
            <a:spLocks noChangeArrowheads="1"/>
          </p:cNvSpPr>
          <p:nvPr/>
        </p:nvSpPr>
        <p:spPr bwMode="auto">
          <a:xfrm>
            <a:off x="3763963" y="4116388"/>
            <a:ext cx="5111750" cy="2436812"/>
          </a:xfrm>
          <a:prstGeom prst="rect">
            <a:avLst/>
          </a:prstGeom>
          <a:solidFill>
            <a:srgbClr val="FF0066"/>
          </a:solidFill>
          <a:ln w="9525">
            <a:solidFill>
              <a:srgbClr val="FF0066"/>
            </a:solidFill>
            <a:miter lim="800000"/>
            <a:headEnd/>
            <a:tailEnd/>
          </a:ln>
        </p:spPr>
        <p:txBody>
          <a:bodyPr wrap="none" anchor="ctr"/>
          <a:lstStyle/>
          <a:p>
            <a:endParaRPr lang="en-GB" dirty="0"/>
          </a:p>
        </p:txBody>
      </p:sp>
      <p:sp>
        <p:nvSpPr>
          <p:cNvPr id="31753" name="Rectangle 84"/>
          <p:cNvSpPr>
            <a:spLocks noChangeArrowheads="1"/>
          </p:cNvSpPr>
          <p:nvPr/>
        </p:nvSpPr>
        <p:spPr bwMode="auto">
          <a:xfrm>
            <a:off x="3794125" y="4149725"/>
            <a:ext cx="2098675" cy="2387600"/>
          </a:xfrm>
          <a:prstGeom prst="rect">
            <a:avLst/>
          </a:prstGeom>
          <a:gradFill rotWithShape="0">
            <a:gsLst>
              <a:gs pos="0">
                <a:srgbClr val="000066"/>
              </a:gs>
              <a:gs pos="50000">
                <a:srgbClr val="0000FF"/>
              </a:gs>
              <a:gs pos="100000">
                <a:srgbClr val="000066"/>
              </a:gs>
            </a:gsLst>
            <a:lin ang="5400000" scaled="1"/>
          </a:gradFill>
          <a:ln w="9525">
            <a:noFill/>
            <a:miter lim="800000"/>
            <a:headEnd/>
            <a:tailEnd/>
          </a:ln>
        </p:spPr>
        <p:txBody>
          <a:bodyPr wrap="none" anchor="ctr"/>
          <a:lstStyle/>
          <a:p>
            <a:endParaRPr lang="en-GB" dirty="0"/>
          </a:p>
        </p:txBody>
      </p:sp>
      <p:sp>
        <p:nvSpPr>
          <p:cNvPr id="31754" name="Line 85"/>
          <p:cNvSpPr>
            <a:spLocks noChangeShapeType="1"/>
          </p:cNvSpPr>
          <p:nvPr/>
        </p:nvSpPr>
        <p:spPr bwMode="auto">
          <a:xfrm>
            <a:off x="4171950" y="4449763"/>
            <a:ext cx="0" cy="1184275"/>
          </a:xfrm>
          <a:prstGeom prst="line">
            <a:avLst/>
          </a:prstGeom>
          <a:noFill/>
          <a:ln w="19050">
            <a:solidFill>
              <a:srgbClr val="FFFFFF"/>
            </a:solidFill>
            <a:round/>
            <a:headEnd/>
            <a:tailEnd/>
          </a:ln>
        </p:spPr>
        <p:txBody>
          <a:bodyPr/>
          <a:lstStyle/>
          <a:p>
            <a:endParaRPr lang="en-GB" dirty="0"/>
          </a:p>
        </p:txBody>
      </p:sp>
      <p:sp>
        <p:nvSpPr>
          <p:cNvPr id="31755" name="Line 86"/>
          <p:cNvSpPr>
            <a:spLocks noChangeShapeType="1"/>
          </p:cNvSpPr>
          <p:nvPr/>
        </p:nvSpPr>
        <p:spPr bwMode="auto">
          <a:xfrm>
            <a:off x="4144963" y="5634038"/>
            <a:ext cx="26987" cy="1587"/>
          </a:xfrm>
          <a:prstGeom prst="line">
            <a:avLst/>
          </a:prstGeom>
          <a:noFill/>
          <a:ln w="19050">
            <a:solidFill>
              <a:srgbClr val="FFFFFF"/>
            </a:solidFill>
            <a:round/>
            <a:headEnd/>
            <a:tailEnd/>
          </a:ln>
        </p:spPr>
        <p:txBody>
          <a:bodyPr/>
          <a:lstStyle/>
          <a:p>
            <a:endParaRPr lang="en-GB" dirty="0"/>
          </a:p>
        </p:txBody>
      </p:sp>
      <p:sp>
        <p:nvSpPr>
          <p:cNvPr id="31756" name="Line 87"/>
          <p:cNvSpPr>
            <a:spLocks noChangeShapeType="1"/>
          </p:cNvSpPr>
          <p:nvPr/>
        </p:nvSpPr>
        <p:spPr bwMode="auto">
          <a:xfrm>
            <a:off x="4144963" y="5338763"/>
            <a:ext cx="26987" cy="0"/>
          </a:xfrm>
          <a:prstGeom prst="line">
            <a:avLst/>
          </a:prstGeom>
          <a:noFill/>
          <a:ln w="19050">
            <a:solidFill>
              <a:srgbClr val="FFFFFF"/>
            </a:solidFill>
            <a:round/>
            <a:headEnd/>
            <a:tailEnd/>
          </a:ln>
        </p:spPr>
        <p:txBody>
          <a:bodyPr/>
          <a:lstStyle/>
          <a:p>
            <a:endParaRPr lang="en-GB" dirty="0"/>
          </a:p>
        </p:txBody>
      </p:sp>
      <p:sp>
        <p:nvSpPr>
          <p:cNvPr id="31757" name="Line 88"/>
          <p:cNvSpPr>
            <a:spLocks noChangeShapeType="1"/>
          </p:cNvSpPr>
          <p:nvPr/>
        </p:nvSpPr>
        <p:spPr bwMode="auto">
          <a:xfrm>
            <a:off x="4144963" y="5043488"/>
            <a:ext cx="26987" cy="0"/>
          </a:xfrm>
          <a:prstGeom prst="line">
            <a:avLst/>
          </a:prstGeom>
          <a:noFill/>
          <a:ln w="19050">
            <a:solidFill>
              <a:srgbClr val="FFFFFF"/>
            </a:solidFill>
            <a:round/>
            <a:headEnd/>
            <a:tailEnd/>
          </a:ln>
        </p:spPr>
        <p:txBody>
          <a:bodyPr/>
          <a:lstStyle/>
          <a:p>
            <a:endParaRPr lang="en-GB" dirty="0"/>
          </a:p>
        </p:txBody>
      </p:sp>
      <p:sp>
        <p:nvSpPr>
          <p:cNvPr id="31758" name="Line 89"/>
          <p:cNvSpPr>
            <a:spLocks noChangeShapeType="1"/>
          </p:cNvSpPr>
          <p:nvPr/>
        </p:nvSpPr>
        <p:spPr bwMode="auto">
          <a:xfrm>
            <a:off x="4144963" y="4745038"/>
            <a:ext cx="26987" cy="0"/>
          </a:xfrm>
          <a:prstGeom prst="line">
            <a:avLst/>
          </a:prstGeom>
          <a:noFill/>
          <a:ln w="19050">
            <a:solidFill>
              <a:srgbClr val="FFFFFF"/>
            </a:solidFill>
            <a:round/>
            <a:headEnd/>
            <a:tailEnd/>
          </a:ln>
        </p:spPr>
        <p:txBody>
          <a:bodyPr/>
          <a:lstStyle/>
          <a:p>
            <a:endParaRPr lang="en-GB" dirty="0"/>
          </a:p>
        </p:txBody>
      </p:sp>
      <p:sp>
        <p:nvSpPr>
          <p:cNvPr id="31759" name="Line 90"/>
          <p:cNvSpPr>
            <a:spLocks noChangeShapeType="1"/>
          </p:cNvSpPr>
          <p:nvPr/>
        </p:nvSpPr>
        <p:spPr bwMode="auto">
          <a:xfrm>
            <a:off x="4144963" y="4449763"/>
            <a:ext cx="26987" cy="0"/>
          </a:xfrm>
          <a:prstGeom prst="line">
            <a:avLst/>
          </a:prstGeom>
          <a:noFill/>
          <a:ln w="19050">
            <a:solidFill>
              <a:srgbClr val="FFFFFF"/>
            </a:solidFill>
            <a:round/>
            <a:headEnd/>
            <a:tailEnd/>
          </a:ln>
        </p:spPr>
        <p:txBody>
          <a:bodyPr/>
          <a:lstStyle/>
          <a:p>
            <a:endParaRPr lang="en-GB" dirty="0"/>
          </a:p>
        </p:txBody>
      </p:sp>
      <p:sp>
        <p:nvSpPr>
          <p:cNvPr id="31760" name="Line 91"/>
          <p:cNvSpPr>
            <a:spLocks noChangeShapeType="1"/>
          </p:cNvSpPr>
          <p:nvPr/>
        </p:nvSpPr>
        <p:spPr bwMode="auto">
          <a:xfrm>
            <a:off x="4171950" y="5634038"/>
            <a:ext cx="1579563" cy="1587"/>
          </a:xfrm>
          <a:prstGeom prst="line">
            <a:avLst/>
          </a:prstGeom>
          <a:noFill/>
          <a:ln w="19050">
            <a:solidFill>
              <a:srgbClr val="FFFFFF"/>
            </a:solidFill>
            <a:round/>
            <a:headEnd/>
            <a:tailEnd/>
          </a:ln>
        </p:spPr>
        <p:txBody>
          <a:bodyPr/>
          <a:lstStyle/>
          <a:p>
            <a:endParaRPr lang="en-GB" dirty="0"/>
          </a:p>
        </p:txBody>
      </p:sp>
      <p:sp>
        <p:nvSpPr>
          <p:cNvPr id="31761" name="Line 92"/>
          <p:cNvSpPr>
            <a:spLocks noChangeShapeType="1"/>
          </p:cNvSpPr>
          <p:nvPr/>
        </p:nvSpPr>
        <p:spPr bwMode="auto">
          <a:xfrm flipV="1">
            <a:off x="4171950" y="5634038"/>
            <a:ext cx="0" cy="19050"/>
          </a:xfrm>
          <a:prstGeom prst="line">
            <a:avLst/>
          </a:prstGeom>
          <a:noFill/>
          <a:ln w="19050">
            <a:solidFill>
              <a:srgbClr val="FFFFFF"/>
            </a:solidFill>
            <a:round/>
            <a:headEnd/>
            <a:tailEnd/>
          </a:ln>
        </p:spPr>
        <p:txBody>
          <a:bodyPr/>
          <a:lstStyle/>
          <a:p>
            <a:endParaRPr lang="en-GB" dirty="0"/>
          </a:p>
        </p:txBody>
      </p:sp>
      <p:sp>
        <p:nvSpPr>
          <p:cNvPr id="31762" name="Line 93"/>
          <p:cNvSpPr>
            <a:spLocks noChangeShapeType="1"/>
          </p:cNvSpPr>
          <p:nvPr/>
        </p:nvSpPr>
        <p:spPr bwMode="auto">
          <a:xfrm flipV="1">
            <a:off x="4254500" y="5634038"/>
            <a:ext cx="0" cy="19050"/>
          </a:xfrm>
          <a:prstGeom prst="line">
            <a:avLst/>
          </a:prstGeom>
          <a:noFill/>
          <a:ln w="19050">
            <a:solidFill>
              <a:srgbClr val="FFFFFF"/>
            </a:solidFill>
            <a:round/>
            <a:headEnd/>
            <a:tailEnd/>
          </a:ln>
        </p:spPr>
        <p:txBody>
          <a:bodyPr/>
          <a:lstStyle/>
          <a:p>
            <a:endParaRPr lang="en-GB" dirty="0"/>
          </a:p>
        </p:txBody>
      </p:sp>
      <p:sp>
        <p:nvSpPr>
          <p:cNvPr id="31763" name="Line 94"/>
          <p:cNvSpPr>
            <a:spLocks noChangeShapeType="1"/>
          </p:cNvSpPr>
          <p:nvPr/>
        </p:nvSpPr>
        <p:spPr bwMode="auto">
          <a:xfrm flipV="1">
            <a:off x="4335463" y="5634038"/>
            <a:ext cx="1587" cy="19050"/>
          </a:xfrm>
          <a:prstGeom prst="line">
            <a:avLst/>
          </a:prstGeom>
          <a:noFill/>
          <a:ln w="19050">
            <a:solidFill>
              <a:srgbClr val="FFFFFF"/>
            </a:solidFill>
            <a:round/>
            <a:headEnd/>
            <a:tailEnd/>
          </a:ln>
        </p:spPr>
        <p:txBody>
          <a:bodyPr/>
          <a:lstStyle/>
          <a:p>
            <a:endParaRPr lang="en-GB" dirty="0"/>
          </a:p>
        </p:txBody>
      </p:sp>
      <p:sp>
        <p:nvSpPr>
          <p:cNvPr id="31764" name="Line 95"/>
          <p:cNvSpPr>
            <a:spLocks noChangeShapeType="1"/>
          </p:cNvSpPr>
          <p:nvPr/>
        </p:nvSpPr>
        <p:spPr bwMode="auto">
          <a:xfrm flipV="1">
            <a:off x="4419600" y="5634038"/>
            <a:ext cx="0" cy="19050"/>
          </a:xfrm>
          <a:prstGeom prst="line">
            <a:avLst/>
          </a:prstGeom>
          <a:noFill/>
          <a:ln w="19050">
            <a:solidFill>
              <a:srgbClr val="FFFFFF"/>
            </a:solidFill>
            <a:round/>
            <a:headEnd/>
            <a:tailEnd/>
          </a:ln>
        </p:spPr>
        <p:txBody>
          <a:bodyPr/>
          <a:lstStyle/>
          <a:p>
            <a:endParaRPr lang="en-GB" dirty="0"/>
          </a:p>
        </p:txBody>
      </p:sp>
      <p:sp>
        <p:nvSpPr>
          <p:cNvPr id="31765" name="Line 96"/>
          <p:cNvSpPr>
            <a:spLocks noChangeShapeType="1"/>
          </p:cNvSpPr>
          <p:nvPr/>
        </p:nvSpPr>
        <p:spPr bwMode="auto">
          <a:xfrm flipV="1">
            <a:off x="4505325" y="5634038"/>
            <a:ext cx="0" cy="19050"/>
          </a:xfrm>
          <a:prstGeom prst="line">
            <a:avLst/>
          </a:prstGeom>
          <a:noFill/>
          <a:ln w="19050">
            <a:solidFill>
              <a:srgbClr val="FFFFFF"/>
            </a:solidFill>
            <a:round/>
            <a:headEnd/>
            <a:tailEnd/>
          </a:ln>
        </p:spPr>
        <p:txBody>
          <a:bodyPr/>
          <a:lstStyle/>
          <a:p>
            <a:endParaRPr lang="en-GB" dirty="0"/>
          </a:p>
        </p:txBody>
      </p:sp>
      <p:sp>
        <p:nvSpPr>
          <p:cNvPr id="31766" name="Line 97"/>
          <p:cNvSpPr>
            <a:spLocks noChangeShapeType="1"/>
          </p:cNvSpPr>
          <p:nvPr/>
        </p:nvSpPr>
        <p:spPr bwMode="auto">
          <a:xfrm flipV="1">
            <a:off x="4584700" y="5634038"/>
            <a:ext cx="0" cy="19050"/>
          </a:xfrm>
          <a:prstGeom prst="line">
            <a:avLst/>
          </a:prstGeom>
          <a:noFill/>
          <a:ln w="19050">
            <a:solidFill>
              <a:srgbClr val="FFFFFF"/>
            </a:solidFill>
            <a:round/>
            <a:headEnd/>
            <a:tailEnd/>
          </a:ln>
        </p:spPr>
        <p:txBody>
          <a:bodyPr/>
          <a:lstStyle/>
          <a:p>
            <a:endParaRPr lang="en-GB" dirty="0"/>
          </a:p>
        </p:txBody>
      </p:sp>
      <p:sp>
        <p:nvSpPr>
          <p:cNvPr id="31767" name="Line 98"/>
          <p:cNvSpPr>
            <a:spLocks noChangeShapeType="1"/>
          </p:cNvSpPr>
          <p:nvPr/>
        </p:nvSpPr>
        <p:spPr bwMode="auto">
          <a:xfrm flipV="1">
            <a:off x="4668838" y="5634038"/>
            <a:ext cx="0" cy="19050"/>
          </a:xfrm>
          <a:prstGeom prst="line">
            <a:avLst/>
          </a:prstGeom>
          <a:noFill/>
          <a:ln w="19050">
            <a:solidFill>
              <a:srgbClr val="FFFFFF"/>
            </a:solidFill>
            <a:round/>
            <a:headEnd/>
            <a:tailEnd/>
          </a:ln>
        </p:spPr>
        <p:txBody>
          <a:bodyPr/>
          <a:lstStyle/>
          <a:p>
            <a:endParaRPr lang="en-GB" dirty="0"/>
          </a:p>
        </p:txBody>
      </p:sp>
      <p:sp>
        <p:nvSpPr>
          <p:cNvPr id="31768" name="Line 99"/>
          <p:cNvSpPr>
            <a:spLocks noChangeShapeType="1"/>
          </p:cNvSpPr>
          <p:nvPr/>
        </p:nvSpPr>
        <p:spPr bwMode="auto">
          <a:xfrm flipV="1">
            <a:off x="4752975" y="5634038"/>
            <a:ext cx="1588" cy="19050"/>
          </a:xfrm>
          <a:prstGeom prst="line">
            <a:avLst/>
          </a:prstGeom>
          <a:noFill/>
          <a:ln w="19050">
            <a:solidFill>
              <a:srgbClr val="FFFFFF"/>
            </a:solidFill>
            <a:round/>
            <a:headEnd/>
            <a:tailEnd/>
          </a:ln>
        </p:spPr>
        <p:txBody>
          <a:bodyPr/>
          <a:lstStyle/>
          <a:p>
            <a:endParaRPr lang="en-GB" dirty="0"/>
          </a:p>
        </p:txBody>
      </p:sp>
      <p:sp>
        <p:nvSpPr>
          <p:cNvPr id="31769" name="Line 100"/>
          <p:cNvSpPr>
            <a:spLocks noChangeShapeType="1"/>
          </p:cNvSpPr>
          <p:nvPr/>
        </p:nvSpPr>
        <p:spPr bwMode="auto">
          <a:xfrm flipV="1">
            <a:off x="4833938" y="5634038"/>
            <a:ext cx="0" cy="19050"/>
          </a:xfrm>
          <a:prstGeom prst="line">
            <a:avLst/>
          </a:prstGeom>
          <a:noFill/>
          <a:ln w="19050">
            <a:solidFill>
              <a:srgbClr val="FFFFFF"/>
            </a:solidFill>
            <a:round/>
            <a:headEnd/>
            <a:tailEnd/>
          </a:ln>
        </p:spPr>
        <p:txBody>
          <a:bodyPr/>
          <a:lstStyle/>
          <a:p>
            <a:endParaRPr lang="en-GB" dirty="0"/>
          </a:p>
        </p:txBody>
      </p:sp>
      <p:sp>
        <p:nvSpPr>
          <p:cNvPr id="31770" name="Line 101"/>
          <p:cNvSpPr>
            <a:spLocks noChangeShapeType="1"/>
          </p:cNvSpPr>
          <p:nvPr/>
        </p:nvSpPr>
        <p:spPr bwMode="auto">
          <a:xfrm flipV="1">
            <a:off x="4918075" y="5634038"/>
            <a:ext cx="1588" cy="19050"/>
          </a:xfrm>
          <a:prstGeom prst="line">
            <a:avLst/>
          </a:prstGeom>
          <a:noFill/>
          <a:ln w="19050">
            <a:solidFill>
              <a:srgbClr val="FFFFFF"/>
            </a:solidFill>
            <a:round/>
            <a:headEnd/>
            <a:tailEnd/>
          </a:ln>
        </p:spPr>
        <p:txBody>
          <a:bodyPr/>
          <a:lstStyle/>
          <a:p>
            <a:endParaRPr lang="en-GB" dirty="0"/>
          </a:p>
        </p:txBody>
      </p:sp>
      <p:sp>
        <p:nvSpPr>
          <p:cNvPr id="31771" name="Line 102"/>
          <p:cNvSpPr>
            <a:spLocks noChangeShapeType="1"/>
          </p:cNvSpPr>
          <p:nvPr/>
        </p:nvSpPr>
        <p:spPr bwMode="auto">
          <a:xfrm flipV="1">
            <a:off x="5003800" y="5634038"/>
            <a:ext cx="0" cy="19050"/>
          </a:xfrm>
          <a:prstGeom prst="line">
            <a:avLst/>
          </a:prstGeom>
          <a:noFill/>
          <a:ln w="19050">
            <a:solidFill>
              <a:srgbClr val="FFFFFF"/>
            </a:solidFill>
            <a:round/>
            <a:headEnd/>
            <a:tailEnd/>
          </a:ln>
        </p:spPr>
        <p:txBody>
          <a:bodyPr/>
          <a:lstStyle/>
          <a:p>
            <a:endParaRPr lang="en-GB" dirty="0"/>
          </a:p>
        </p:txBody>
      </p:sp>
      <p:sp>
        <p:nvSpPr>
          <p:cNvPr id="31772" name="Line 103"/>
          <p:cNvSpPr>
            <a:spLocks noChangeShapeType="1"/>
          </p:cNvSpPr>
          <p:nvPr/>
        </p:nvSpPr>
        <p:spPr bwMode="auto">
          <a:xfrm flipV="1">
            <a:off x="5086350" y="5634038"/>
            <a:ext cx="1588" cy="19050"/>
          </a:xfrm>
          <a:prstGeom prst="line">
            <a:avLst/>
          </a:prstGeom>
          <a:noFill/>
          <a:ln w="19050">
            <a:solidFill>
              <a:srgbClr val="FFFFFF"/>
            </a:solidFill>
            <a:round/>
            <a:headEnd/>
            <a:tailEnd/>
          </a:ln>
        </p:spPr>
        <p:txBody>
          <a:bodyPr/>
          <a:lstStyle/>
          <a:p>
            <a:endParaRPr lang="en-GB" dirty="0"/>
          </a:p>
        </p:txBody>
      </p:sp>
      <p:sp>
        <p:nvSpPr>
          <p:cNvPr id="31773" name="Line 104"/>
          <p:cNvSpPr>
            <a:spLocks noChangeShapeType="1"/>
          </p:cNvSpPr>
          <p:nvPr/>
        </p:nvSpPr>
        <p:spPr bwMode="auto">
          <a:xfrm flipV="1">
            <a:off x="5167313" y="5634038"/>
            <a:ext cx="0" cy="19050"/>
          </a:xfrm>
          <a:prstGeom prst="line">
            <a:avLst/>
          </a:prstGeom>
          <a:noFill/>
          <a:ln w="19050">
            <a:solidFill>
              <a:srgbClr val="FFFFFF"/>
            </a:solidFill>
            <a:round/>
            <a:headEnd/>
            <a:tailEnd/>
          </a:ln>
        </p:spPr>
        <p:txBody>
          <a:bodyPr/>
          <a:lstStyle/>
          <a:p>
            <a:endParaRPr lang="en-GB" dirty="0"/>
          </a:p>
        </p:txBody>
      </p:sp>
      <p:sp>
        <p:nvSpPr>
          <p:cNvPr id="31774" name="Line 105"/>
          <p:cNvSpPr>
            <a:spLocks noChangeShapeType="1"/>
          </p:cNvSpPr>
          <p:nvPr/>
        </p:nvSpPr>
        <p:spPr bwMode="auto">
          <a:xfrm flipV="1">
            <a:off x="5251450" y="5634038"/>
            <a:ext cx="1588" cy="19050"/>
          </a:xfrm>
          <a:prstGeom prst="line">
            <a:avLst/>
          </a:prstGeom>
          <a:noFill/>
          <a:ln w="19050">
            <a:solidFill>
              <a:srgbClr val="FFFFFF"/>
            </a:solidFill>
            <a:round/>
            <a:headEnd/>
            <a:tailEnd/>
          </a:ln>
        </p:spPr>
        <p:txBody>
          <a:bodyPr/>
          <a:lstStyle/>
          <a:p>
            <a:endParaRPr lang="en-GB" dirty="0"/>
          </a:p>
        </p:txBody>
      </p:sp>
      <p:sp>
        <p:nvSpPr>
          <p:cNvPr id="31775" name="Line 106"/>
          <p:cNvSpPr>
            <a:spLocks noChangeShapeType="1"/>
          </p:cNvSpPr>
          <p:nvPr/>
        </p:nvSpPr>
        <p:spPr bwMode="auto">
          <a:xfrm flipV="1">
            <a:off x="5337175" y="5634038"/>
            <a:ext cx="0" cy="19050"/>
          </a:xfrm>
          <a:prstGeom prst="line">
            <a:avLst/>
          </a:prstGeom>
          <a:noFill/>
          <a:ln w="19050">
            <a:solidFill>
              <a:srgbClr val="FFFFFF"/>
            </a:solidFill>
            <a:round/>
            <a:headEnd/>
            <a:tailEnd/>
          </a:ln>
        </p:spPr>
        <p:txBody>
          <a:bodyPr/>
          <a:lstStyle/>
          <a:p>
            <a:endParaRPr lang="en-GB" dirty="0"/>
          </a:p>
        </p:txBody>
      </p:sp>
      <p:sp>
        <p:nvSpPr>
          <p:cNvPr id="31776" name="Line 107"/>
          <p:cNvSpPr>
            <a:spLocks noChangeShapeType="1"/>
          </p:cNvSpPr>
          <p:nvPr/>
        </p:nvSpPr>
        <p:spPr bwMode="auto">
          <a:xfrm flipV="1">
            <a:off x="5418138" y="5634038"/>
            <a:ext cx="0" cy="19050"/>
          </a:xfrm>
          <a:prstGeom prst="line">
            <a:avLst/>
          </a:prstGeom>
          <a:noFill/>
          <a:ln w="19050">
            <a:solidFill>
              <a:srgbClr val="FFFFFF"/>
            </a:solidFill>
            <a:round/>
            <a:headEnd/>
            <a:tailEnd/>
          </a:ln>
        </p:spPr>
        <p:txBody>
          <a:bodyPr/>
          <a:lstStyle/>
          <a:p>
            <a:endParaRPr lang="en-GB" dirty="0"/>
          </a:p>
        </p:txBody>
      </p:sp>
      <p:sp>
        <p:nvSpPr>
          <p:cNvPr id="31777" name="Line 108"/>
          <p:cNvSpPr>
            <a:spLocks noChangeShapeType="1"/>
          </p:cNvSpPr>
          <p:nvPr/>
        </p:nvSpPr>
        <p:spPr bwMode="auto">
          <a:xfrm flipV="1">
            <a:off x="5502275" y="5634038"/>
            <a:ext cx="0" cy="19050"/>
          </a:xfrm>
          <a:prstGeom prst="line">
            <a:avLst/>
          </a:prstGeom>
          <a:noFill/>
          <a:ln w="19050">
            <a:solidFill>
              <a:srgbClr val="FFFFFF"/>
            </a:solidFill>
            <a:round/>
            <a:headEnd/>
            <a:tailEnd/>
          </a:ln>
        </p:spPr>
        <p:txBody>
          <a:bodyPr/>
          <a:lstStyle/>
          <a:p>
            <a:endParaRPr lang="en-GB" dirty="0"/>
          </a:p>
        </p:txBody>
      </p:sp>
      <p:sp>
        <p:nvSpPr>
          <p:cNvPr id="31778" name="Line 109"/>
          <p:cNvSpPr>
            <a:spLocks noChangeShapeType="1"/>
          </p:cNvSpPr>
          <p:nvPr/>
        </p:nvSpPr>
        <p:spPr bwMode="auto">
          <a:xfrm flipV="1">
            <a:off x="5586413" y="5634038"/>
            <a:ext cx="0" cy="19050"/>
          </a:xfrm>
          <a:prstGeom prst="line">
            <a:avLst/>
          </a:prstGeom>
          <a:noFill/>
          <a:ln w="19050">
            <a:solidFill>
              <a:srgbClr val="FFFFFF"/>
            </a:solidFill>
            <a:round/>
            <a:headEnd/>
            <a:tailEnd/>
          </a:ln>
        </p:spPr>
        <p:txBody>
          <a:bodyPr/>
          <a:lstStyle/>
          <a:p>
            <a:endParaRPr lang="en-GB" dirty="0"/>
          </a:p>
        </p:txBody>
      </p:sp>
      <p:sp>
        <p:nvSpPr>
          <p:cNvPr id="31779" name="Line 110"/>
          <p:cNvSpPr>
            <a:spLocks noChangeShapeType="1"/>
          </p:cNvSpPr>
          <p:nvPr/>
        </p:nvSpPr>
        <p:spPr bwMode="auto">
          <a:xfrm flipV="1">
            <a:off x="5667375" y="5634038"/>
            <a:ext cx="0" cy="19050"/>
          </a:xfrm>
          <a:prstGeom prst="line">
            <a:avLst/>
          </a:prstGeom>
          <a:noFill/>
          <a:ln w="19050">
            <a:solidFill>
              <a:srgbClr val="FFFFFF"/>
            </a:solidFill>
            <a:round/>
            <a:headEnd/>
            <a:tailEnd/>
          </a:ln>
        </p:spPr>
        <p:txBody>
          <a:bodyPr/>
          <a:lstStyle/>
          <a:p>
            <a:endParaRPr lang="en-GB" dirty="0"/>
          </a:p>
        </p:txBody>
      </p:sp>
      <p:sp>
        <p:nvSpPr>
          <p:cNvPr id="31780" name="Line 111"/>
          <p:cNvSpPr>
            <a:spLocks noChangeShapeType="1"/>
          </p:cNvSpPr>
          <p:nvPr/>
        </p:nvSpPr>
        <p:spPr bwMode="auto">
          <a:xfrm flipV="1">
            <a:off x="5751513" y="5634038"/>
            <a:ext cx="0" cy="19050"/>
          </a:xfrm>
          <a:prstGeom prst="line">
            <a:avLst/>
          </a:prstGeom>
          <a:noFill/>
          <a:ln w="19050">
            <a:solidFill>
              <a:srgbClr val="FFFFFF"/>
            </a:solidFill>
            <a:round/>
            <a:headEnd/>
            <a:tailEnd/>
          </a:ln>
        </p:spPr>
        <p:txBody>
          <a:bodyPr/>
          <a:lstStyle/>
          <a:p>
            <a:endParaRPr lang="en-GB" dirty="0"/>
          </a:p>
        </p:txBody>
      </p:sp>
      <p:sp>
        <p:nvSpPr>
          <p:cNvPr id="31781" name="Line 112"/>
          <p:cNvSpPr>
            <a:spLocks noChangeShapeType="1"/>
          </p:cNvSpPr>
          <p:nvPr/>
        </p:nvSpPr>
        <p:spPr bwMode="auto">
          <a:xfrm>
            <a:off x="4211638" y="5043488"/>
            <a:ext cx="85725" cy="28575"/>
          </a:xfrm>
          <a:prstGeom prst="line">
            <a:avLst/>
          </a:prstGeom>
          <a:noFill/>
          <a:ln w="28575">
            <a:solidFill>
              <a:srgbClr val="FF0066"/>
            </a:solidFill>
            <a:round/>
            <a:headEnd/>
            <a:tailEnd/>
          </a:ln>
        </p:spPr>
        <p:txBody>
          <a:bodyPr/>
          <a:lstStyle/>
          <a:p>
            <a:endParaRPr lang="en-GB" dirty="0"/>
          </a:p>
        </p:txBody>
      </p:sp>
      <p:sp>
        <p:nvSpPr>
          <p:cNvPr id="31782" name="Line 113"/>
          <p:cNvSpPr>
            <a:spLocks noChangeShapeType="1"/>
          </p:cNvSpPr>
          <p:nvPr/>
        </p:nvSpPr>
        <p:spPr bwMode="auto">
          <a:xfrm flipV="1">
            <a:off x="4297363" y="5011738"/>
            <a:ext cx="79375" cy="60325"/>
          </a:xfrm>
          <a:prstGeom prst="line">
            <a:avLst/>
          </a:prstGeom>
          <a:noFill/>
          <a:ln w="28575">
            <a:solidFill>
              <a:srgbClr val="FF0066"/>
            </a:solidFill>
            <a:round/>
            <a:headEnd/>
            <a:tailEnd/>
          </a:ln>
        </p:spPr>
        <p:txBody>
          <a:bodyPr/>
          <a:lstStyle/>
          <a:p>
            <a:endParaRPr lang="en-GB" dirty="0"/>
          </a:p>
        </p:txBody>
      </p:sp>
      <p:sp>
        <p:nvSpPr>
          <p:cNvPr id="31783" name="Line 114"/>
          <p:cNvSpPr>
            <a:spLocks noChangeShapeType="1"/>
          </p:cNvSpPr>
          <p:nvPr/>
        </p:nvSpPr>
        <p:spPr bwMode="auto">
          <a:xfrm>
            <a:off x="4376738" y="5011738"/>
            <a:ext cx="85725" cy="25400"/>
          </a:xfrm>
          <a:prstGeom prst="line">
            <a:avLst/>
          </a:prstGeom>
          <a:noFill/>
          <a:ln w="28575">
            <a:solidFill>
              <a:srgbClr val="FF0066"/>
            </a:solidFill>
            <a:round/>
            <a:headEnd/>
            <a:tailEnd/>
          </a:ln>
        </p:spPr>
        <p:txBody>
          <a:bodyPr/>
          <a:lstStyle/>
          <a:p>
            <a:endParaRPr lang="en-GB" dirty="0"/>
          </a:p>
        </p:txBody>
      </p:sp>
      <p:sp>
        <p:nvSpPr>
          <p:cNvPr id="31784" name="Line 115"/>
          <p:cNvSpPr>
            <a:spLocks noChangeShapeType="1"/>
          </p:cNvSpPr>
          <p:nvPr/>
        </p:nvSpPr>
        <p:spPr bwMode="auto">
          <a:xfrm>
            <a:off x="4462463" y="5037138"/>
            <a:ext cx="84137" cy="65087"/>
          </a:xfrm>
          <a:prstGeom prst="line">
            <a:avLst/>
          </a:prstGeom>
          <a:noFill/>
          <a:ln w="28575">
            <a:solidFill>
              <a:srgbClr val="FF0066"/>
            </a:solidFill>
            <a:round/>
            <a:headEnd/>
            <a:tailEnd/>
          </a:ln>
        </p:spPr>
        <p:txBody>
          <a:bodyPr/>
          <a:lstStyle/>
          <a:p>
            <a:endParaRPr lang="en-GB" dirty="0"/>
          </a:p>
        </p:txBody>
      </p:sp>
      <p:sp>
        <p:nvSpPr>
          <p:cNvPr id="31785" name="Line 116"/>
          <p:cNvSpPr>
            <a:spLocks noChangeShapeType="1"/>
          </p:cNvSpPr>
          <p:nvPr/>
        </p:nvSpPr>
        <p:spPr bwMode="auto">
          <a:xfrm flipV="1">
            <a:off x="4546600" y="4745038"/>
            <a:ext cx="80963" cy="357187"/>
          </a:xfrm>
          <a:prstGeom prst="line">
            <a:avLst/>
          </a:prstGeom>
          <a:noFill/>
          <a:ln w="28575">
            <a:solidFill>
              <a:srgbClr val="FF0066"/>
            </a:solidFill>
            <a:round/>
            <a:headEnd/>
            <a:tailEnd/>
          </a:ln>
        </p:spPr>
        <p:txBody>
          <a:bodyPr/>
          <a:lstStyle/>
          <a:p>
            <a:endParaRPr lang="en-GB" dirty="0"/>
          </a:p>
        </p:txBody>
      </p:sp>
      <p:sp>
        <p:nvSpPr>
          <p:cNvPr id="31786" name="Line 117"/>
          <p:cNvSpPr>
            <a:spLocks noChangeShapeType="1"/>
          </p:cNvSpPr>
          <p:nvPr/>
        </p:nvSpPr>
        <p:spPr bwMode="auto">
          <a:xfrm>
            <a:off x="4627563" y="4745038"/>
            <a:ext cx="84137" cy="58737"/>
          </a:xfrm>
          <a:prstGeom prst="line">
            <a:avLst/>
          </a:prstGeom>
          <a:noFill/>
          <a:ln w="28575">
            <a:solidFill>
              <a:srgbClr val="FF0066"/>
            </a:solidFill>
            <a:round/>
            <a:headEnd/>
            <a:tailEnd/>
          </a:ln>
        </p:spPr>
        <p:txBody>
          <a:bodyPr/>
          <a:lstStyle/>
          <a:p>
            <a:endParaRPr lang="en-GB" dirty="0"/>
          </a:p>
        </p:txBody>
      </p:sp>
      <p:sp>
        <p:nvSpPr>
          <p:cNvPr id="31787" name="Line 118"/>
          <p:cNvSpPr>
            <a:spLocks noChangeShapeType="1"/>
          </p:cNvSpPr>
          <p:nvPr/>
        </p:nvSpPr>
        <p:spPr bwMode="auto">
          <a:xfrm>
            <a:off x="4711700" y="4803775"/>
            <a:ext cx="84138" cy="90488"/>
          </a:xfrm>
          <a:prstGeom prst="line">
            <a:avLst/>
          </a:prstGeom>
          <a:noFill/>
          <a:ln w="28575">
            <a:solidFill>
              <a:srgbClr val="FF0066"/>
            </a:solidFill>
            <a:round/>
            <a:headEnd/>
            <a:tailEnd/>
          </a:ln>
        </p:spPr>
        <p:txBody>
          <a:bodyPr/>
          <a:lstStyle/>
          <a:p>
            <a:endParaRPr lang="en-GB" dirty="0"/>
          </a:p>
        </p:txBody>
      </p:sp>
      <p:sp>
        <p:nvSpPr>
          <p:cNvPr id="31788" name="Line 119"/>
          <p:cNvSpPr>
            <a:spLocks noChangeShapeType="1"/>
          </p:cNvSpPr>
          <p:nvPr/>
        </p:nvSpPr>
        <p:spPr bwMode="auto">
          <a:xfrm>
            <a:off x="4795838" y="4894263"/>
            <a:ext cx="80962" cy="58737"/>
          </a:xfrm>
          <a:prstGeom prst="line">
            <a:avLst/>
          </a:prstGeom>
          <a:noFill/>
          <a:ln w="28575">
            <a:solidFill>
              <a:srgbClr val="FF0066"/>
            </a:solidFill>
            <a:round/>
            <a:headEnd/>
            <a:tailEnd/>
          </a:ln>
        </p:spPr>
        <p:txBody>
          <a:bodyPr/>
          <a:lstStyle/>
          <a:p>
            <a:endParaRPr lang="en-GB" dirty="0"/>
          </a:p>
        </p:txBody>
      </p:sp>
      <p:sp>
        <p:nvSpPr>
          <p:cNvPr id="31789" name="Line 120"/>
          <p:cNvSpPr>
            <a:spLocks noChangeShapeType="1"/>
          </p:cNvSpPr>
          <p:nvPr/>
        </p:nvSpPr>
        <p:spPr bwMode="auto">
          <a:xfrm>
            <a:off x="4876800" y="4953000"/>
            <a:ext cx="82550" cy="19050"/>
          </a:xfrm>
          <a:prstGeom prst="line">
            <a:avLst/>
          </a:prstGeom>
          <a:noFill/>
          <a:ln w="28575">
            <a:solidFill>
              <a:srgbClr val="FF0066"/>
            </a:solidFill>
            <a:round/>
            <a:headEnd/>
            <a:tailEnd/>
          </a:ln>
        </p:spPr>
        <p:txBody>
          <a:bodyPr/>
          <a:lstStyle/>
          <a:p>
            <a:endParaRPr lang="en-GB" dirty="0"/>
          </a:p>
        </p:txBody>
      </p:sp>
      <p:sp>
        <p:nvSpPr>
          <p:cNvPr id="31790" name="Line 121"/>
          <p:cNvSpPr>
            <a:spLocks noChangeShapeType="1"/>
          </p:cNvSpPr>
          <p:nvPr/>
        </p:nvSpPr>
        <p:spPr bwMode="auto">
          <a:xfrm>
            <a:off x="4959350" y="4972050"/>
            <a:ext cx="85725" cy="6350"/>
          </a:xfrm>
          <a:prstGeom prst="line">
            <a:avLst/>
          </a:prstGeom>
          <a:noFill/>
          <a:ln w="28575">
            <a:solidFill>
              <a:srgbClr val="FF0066"/>
            </a:solidFill>
            <a:round/>
            <a:headEnd/>
            <a:tailEnd/>
          </a:ln>
        </p:spPr>
        <p:txBody>
          <a:bodyPr/>
          <a:lstStyle/>
          <a:p>
            <a:endParaRPr lang="en-GB" dirty="0"/>
          </a:p>
        </p:txBody>
      </p:sp>
      <p:sp>
        <p:nvSpPr>
          <p:cNvPr id="31791" name="Line 122"/>
          <p:cNvSpPr>
            <a:spLocks noChangeShapeType="1"/>
          </p:cNvSpPr>
          <p:nvPr/>
        </p:nvSpPr>
        <p:spPr bwMode="auto">
          <a:xfrm>
            <a:off x="5045075" y="4978400"/>
            <a:ext cx="79375" cy="9525"/>
          </a:xfrm>
          <a:prstGeom prst="line">
            <a:avLst/>
          </a:prstGeom>
          <a:noFill/>
          <a:ln w="28575">
            <a:solidFill>
              <a:srgbClr val="FF9966"/>
            </a:solidFill>
            <a:round/>
            <a:headEnd/>
            <a:tailEnd/>
          </a:ln>
        </p:spPr>
        <p:txBody>
          <a:bodyPr/>
          <a:lstStyle/>
          <a:p>
            <a:endParaRPr lang="en-GB" dirty="0"/>
          </a:p>
        </p:txBody>
      </p:sp>
      <p:sp>
        <p:nvSpPr>
          <p:cNvPr id="31792" name="Line 123"/>
          <p:cNvSpPr>
            <a:spLocks noChangeShapeType="1"/>
          </p:cNvSpPr>
          <p:nvPr/>
        </p:nvSpPr>
        <p:spPr bwMode="auto">
          <a:xfrm>
            <a:off x="5124450" y="4987925"/>
            <a:ext cx="85725" cy="6350"/>
          </a:xfrm>
          <a:prstGeom prst="line">
            <a:avLst/>
          </a:prstGeom>
          <a:noFill/>
          <a:ln w="28575">
            <a:solidFill>
              <a:srgbClr val="FF0066"/>
            </a:solidFill>
            <a:round/>
            <a:headEnd/>
            <a:tailEnd/>
          </a:ln>
        </p:spPr>
        <p:txBody>
          <a:bodyPr/>
          <a:lstStyle/>
          <a:p>
            <a:endParaRPr lang="en-GB" dirty="0"/>
          </a:p>
        </p:txBody>
      </p:sp>
      <p:sp>
        <p:nvSpPr>
          <p:cNvPr id="31793" name="Line 124"/>
          <p:cNvSpPr>
            <a:spLocks noChangeShapeType="1"/>
          </p:cNvSpPr>
          <p:nvPr/>
        </p:nvSpPr>
        <p:spPr bwMode="auto">
          <a:xfrm>
            <a:off x="5210175" y="4994275"/>
            <a:ext cx="84138" cy="17463"/>
          </a:xfrm>
          <a:prstGeom prst="line">
            <a:avLst/>
          </a:prstGeom>
          <a:noFill/>
          <a:ln w="28575">
            <a:solidFill>
              <a:srgbClr val="FF0066"/>
            </a:solidFill>
            <a:round/>
            <a:headEnd/>
            <a:tailEnd/>
          </a:ln>
        </p:spPr>
        <p:txBody>
          <a:bodyPr/>
          <a:lstStyle/>
          <a:p>
            <a:endParaRPr lang="en-GB" dirty="0"/>
          </a:p>
        </p:txBody>
      </p:sp>
      <p:sp>
        <p:nvSpPr>
          <p:cNvPr id="31794" name="Line 125"/>
          <p:cNvSpPr>
            <a:spLocks noChangeShapeType="1"/>
          </p:cNvSpPr>
          <p:nvPr/>
        </p:nvSpPr>
        <p:spPr bwMode="auto">
          <a:xfrm>
            <a:off x="5294313" y="5011738"/>
            <a:ext cx="80962" cy="12700"/>
          </a:xfrm>
          <a:prstGeom prst="line">
            <a:avLst/>
          </a:prstGeom>
          <a:noFill/>
          <a:ln w="28575">
            <a:solidFill>
              <a:srgbClr val="FF0066"/>
            </a:solidFill>
            <a:round/>
            <a:headEnd/>
            <a:tailEnd/>
          </a:ln>
        </p:spPr>
        <p:txBody>
          <a:bodyPr/>
          <a:lstStyle/>
          <a:p>
            <a:endParaRPr lang="en-GB" dirty="0"/>
          </a:p>
        </p:txBody>
      </p:sp>
      <p:sp>
        <p:nvSpPr>
          <p:cNvPr id="31795" name="Line 126"/>
          <p:cNvSpPr>
            <a:spLocks noChangeShapeType="1"/>
          </p:cNvSpPr>
          <p:nvPr/>
        </p:nvSpPr>
        <p:spPr bwMode="auto">
          <a:xfrm>
            <a:off x="5375275" y="5024438"/>
            <a:ext cx="84138" cy="12700"/>
          </a:xfrm>
          <a:prstGeom prst="line">
            <a:avLst/>
          </a:prstGeom>
          <a:noFill/>
          <a:ln w="28575">
            <a:solidFill>
              <a:srgbClr val="FF0066"/>
            </a:solidFill>
            <a:round/>
            <a:headEnd/>
            <a:tailEnd/>
          </a:ln>
        </p:spPr>
        <p:txBody>
          <a:bodyPr/>
          <a:lstStyle/>
          <a:p>
            <a:endParaRPr lang="en-GB" dirty="0"/>
          </a:p>
        </p:txBody>
      </p:sp>
      <p:sp>
        <p:nvSpPr>
          <p:cNvPr id="31796" name="Line 127"/>
          <p:cNvSpPr>
            <a:spLocks noChangeShapeType="1"/>
          </p:cNvSpPr>
          <p:nvPr/>
        </p:nvSpPr>
        <p:spPr bwMode="auto">
          <a:xfrm>
            <a:off x="5459413" y="5037138"/>
            <a:ext cx="84137" cy="6350"/>
          </a:xfrm>
          <a:prstGeom prst="line">
            <a:avLst/>
          </a:prstGeom>
          <a:noFill/>
          <a:ln w="28575">
            <a:solidFill>
              <a:srgbClr val="FF0066"/>
            </a:solidFill>
            <a:round/>
            <a:headEnd/>
            <a:tailEnd/>
          </a:ln>
        </p:spPr>
        <p:txBody>
          <a:bodyPr/>
          <a:lstStyle/>
          <a:p>
            <a:endParaRPr lang="en-GB" dirty="0"/>
          </a:p>
        </p:txBody>
      </p:sp>
      <p:sp>
        <p:nvSpPr>
          <p:cNvPr id="31797" name="Line 128"/>
          <p:cNvSpPr>
            <a:spLocks noChangeShapeType="1"/>
          </p:cNvSpPr>
          <p:nvPr/>
        </p:nvSpPr>
        <p:spPr bwMode="auto">
          <a:xfrm flipV="1">
            <a:off x="5543550" y="5037138"/>
            <a:ext cx="80963" cy="6350"/>
          </a:xfrm>
          <a:prstGeom prst="line">
            <a:avLst/>
          </a:prstGeom>
          <a:noFill/>
          <a:ln w="28575">
            <a:solidFill>
              <a:srgbClr val="FF0066"/>
            </a:solidFill>
            <a:round/>
            <a:headEnd/>
            <a:tailEnd/>
          </a:ln>
        </p:spPr>
        <p:txBody>
          <a:bodyPr/>
          <a:lstStyle/>
          <a:p>
            <a:endParaRPr lang="en-GB" dirty="0"/>
          </a:p>
        </p:txBody>
      </p:sp>
      <p:sp>
        <p:nvSpPr>
          <p:cNvPr id="31798" name="Line 129"/>
          <p:cNvSpPr>
            <a:spLocks noChangeShapeType="1"/>
          </p:cNvSpPr>
          <p:nvPr/>
        </p:nvSpPr>
        <p:spPr bwMode="auto">
          <a:xfrm>
            <a:off x="5624513" y="5037138"/>
            <a:ext cx="84137" cy="6350"/>
          </a:xfrm>
          <a:prstGeom prst="line">
            <a:avLst/>
          </a:prstGeom>
          <a:noFill/>
          <a:ln w="28575">
            <a:solidFill>
              <a:srgbClr val="FF0066"/>
            </a:solidFill>
            <a:round/>
            <a:headEnd/>
            <a:tailEnd/>
          </a:ln>
        </p:spPr>
        <p:txBody>
          <a:bodyPr/>
          <a:lstStyle/>
          <a:p>
            <a:endParaRPr lang="en-GB" dirty="0"/>
          </a:p>
        </p:txBody>
      </p:sp>
      <p:sp>
        <p:nvSpPr>
          <p:cNvPr id="31799" name="Rectangle 130"/>
          <p:cNvSpPr>
            <a:spLocks noChangeArrowheads="1"/>
          </p:cNvSpPr>
          <p:nvPr/>
        </p:nvSpPr>
        <p:spPr bwMode="auto">
          <a:xfrm>
            <a:off x="4183063" y="5021263"/>
            <a:ext cx="53975" cy="41275"/>
          </a:xfrm>
          <a:prstGeom prst="rect">
            <a:avLst/>
          </a:prstGeom>
          <a:solidFill>
            <a:srgbClr val="FF0066"/>
          </a:solidFill>
          <a:ln w="9525">
            <a:solidFill>
              <a:srgbClr val="FF0066"/>
            </a:solidFill>
            <a:miter lim="800000"/>
            <a:headEnd/>
            <a:tailEnd/>
          </a:ln>
        </p:spPr>
        <p:txBody>
          <a:bodyPr/>
          <a:lstStyle/>
          <a:p>
            <a:endParaRPr lang="en-GB" dirty="0"/>
          </a:p>
        </p:txBody>
      </p:sp>
      <p:sp>
        <p:nvSpPr>
          <p:cNvPr id="31800" name="Rectangle 131"/>
          <p:cNvSpPr>
            <a:spLocks noChangeArrowheads="1"/>
          </p:cNvSpPr>
          <p:nvPr/>
        </p:nvSpPr>
        <p:spPr bwMode="auto">
          <a:xfrm>
            <a:off x="4267200" y="5049838"/>
            <a:ext cx="55563" cy="39687"/>
          </a:xfrm>
          <a:prstGeom prst="rect">
            <a:avLst/>
          </a:prstGeom>
          <a:solidFill>
            <a:srgbClr val="FF0066"/>
          </a:solidFill>
          <a:ln w="9525">
            <a:solidFill>
              <a:srgbClr val="FF0066"/>
            </a:solidFill>
            <a:miter lim="800000"/>
            <a:headEnd/>
            <a:tailEnd/>
          </a:ln>
        </p:spPr>
        <p:txBody>
          <a:bodyPr/>
          <a:lstStyle/>
          <a:p>
            <a:endParaRPr lang="en-GB" dirty="0"/>
          </a:p>
        </p:txBody>
      </p:sp>
      <p:sp>
        <p:nvSpPr>
          <p:cNvPr id="31801" name="Rectangle 132"/>
          <p:cNvSpPr>
            <a:spLocks noChangeArrowheads="1"/>
          </p:cNvSpPr>
          <p:nvPr/>
        </p:nvSpPr>
        <p:spPr bwMode="auto">
          <a:xfrm>
            <a:off x="4348163" y="4991100"/>
            <a:ext cx="53975" cy="39688"/>
          </a:xfrm>
          <a:prstGeom prst="rect">
            <a:avLst/>
          </a:prstGeom>
          <a:solidFill>
            <a:srgbClr val="FF0066"/>
          </a:solidFill>
          <a:ln w="9525">
            <a:solidFill>
              <a:srgbClr val="FF0066"/>
            </a:solidFill>
            <a:miter lim="800000"/>
            <a:headEnd/>
            <a:tailEnd/>
          </a:ln>
        </p:spPr>
        <p:txBody>
          <a:bodyPr/>
          <a:lstStyle/>
          <a:p>
            <a:endParaRPr lang="en-GB" dirty="0"/>
          </a:p>
        </p:txBody>
      </p:sp>
      <p:sp>
        <p:nvSpPr>
          <p:cNvPr id="31802" name="Rectangle 133"/>
          <p:cNvSpPr>
            <a:spLocks noChangeArrowheads="1"/>
          </p:cNvSpPr>
          <p:nvPr/>
        </p:nvSpPr>
        <p:spPr bwMode="auto">
          <a:xfrm>
            <a:off x="4432300" y="5014913"/>
            <a:ext cx="55563" cy="41275"/>
          </a:xfrm>
          <a:prstGeom prst="rect">
            <a:avLst/>
          </a:prstGeom>
          <a:solidFill>
            <a:srgbClr val="FF0066"/>
          </a:solidFill>
          <a:ln w="9525">
            <a:solidFill>
              <a:srgbClr val="FF0066"/>
            </a:solidFill>
            <a:miter lim="800000"/>
            <a:headEnd/>
            <a:tailEnd/>
          </a:ln>
        </p:spPr>
        <p:txBody>
          <a:bodyPr/>
          <a:lstStyle/>
          <a:p>
            <a:endParaRPr lang="en-GB" dirty="0"/>
          </a:p>
        </p:txBody>
      </p:sp>
      <p:sp>
        <p:nvSpPr>
          <p:cNvPr id="31803" name="Rectangle 134"/>
          <p:cNvSpPr>
            <a:spLocks noChangeArrowheads="1"/>
          </p:cNvSpPr>
          <p:nvPr/>
        </p:nvSpPr>
        <p:spPr bwMode="auto">
          <a:xfrm>
            <a:off x="4516438" y="5080000"/>
            <a:ext cx="55562" cy="41275"/>
          </a:xfrm>
          <a:prstGeom prst="rect">
            <a:avLst/>
          </a:prstGeom>
          <a:solidFill>
            <a:srgbClr val="FF0066"/>
          </a:solidFill>
          <a:ln w="9525">
            <a:solidFill>
              <a:srgbClr val="FF0066"/>
            </a:solidFill>
            <a:miter lim="800000"/>
            <a:headEnd/>
            <a:tailEnd/>
          </a:ln>
        </p:spPr>
        <p:txBody>
          <a:bodyPr/>
          <a:lstStyle/>
          <a:p>
            <a:endParaRPr lang="en-GB" dirty="0"/>
          </a:p>
        </p:txBody>
      </p:sp>
      <p:sp>
        <p:nvSpPr>
          <p:cNvPr id="31804" name="Rectangle 135"/>
          <p:cNvSpPr>
            <a:spLocks noChangeArrowheads="1"/>
          </p:cNvSpPr>
          <p:nvPr/>
        </p:nvSpPr>
        <p:spPr bwMode="auto">
          <a:xfrm>
            <a:off x="4597400" y="4722813"/>
            <a:ext cx="55563" cy="39687"/>
          </a:xfrm>
          <a:prstGeom prst="rect">
            <a:avLst/>
          </a:prstGeom>
          <a:solidFill>
            <a:srgbClr val="FF0066"/>
          </a:solidFill>
          <a:ln w="9525">
            <a:solidFill>
              <a:srgbClr val="FF0066"/>
            </a:solidFill>
            <a:miter lim="800000"/>
            <a:headEnd/>
            <a:tailEnd/>
          </a:ln>
        </p:spPr>
        <p:txBody>
          <a:bodyPr/>
          <a:lstStyle/>
          <a:p>
            <a:endParaRPr lang="en-GB" dirty="0"/>
          </a:p>
        </p:txBody>
      </p:sp>
      <p:sp>
        <p:nvSpPr>
          <p:cNvPr id="31805" name="Rectangle 136"/>
          <p:cNvSpPr>
            <a:spLocks noChangeArrowheads="1"/>
          </p:cNvSpPr>
          <p:nvPr/>
        </p:nvSpPr>
        <p:spPr bwMode="auto">
          <a:xfrm>
            <a:off x="4681538" y="4781550"/>
            <a:ext cx="55562" cy="41275"/>
          </a:xfrm>
          <a:prstGeom prst="rect">
            <a:avLst/>
          </a:prstGeom>
          <a:solidFill>
            <a:srgbClr val="FF0066"/>
          </a:solidFill>
          <a:ln w="9525">
            <a:solidFill>
              <a:srgbClr val="FF0066"/>
            </a:solidFill>
            <a:miter lim="800000"/>
            <a:headEnd/>
            <a:tailEnd/>
          </a:ln>
        </p:spPr>
        <p:txBody>
          <a:bodyPr/>
          <a:lstStyle/>
          <a:p>
            <a:endParaRPr lang="en-GB" dirty="0"/>
          </a:p>
        </p:txBody>
      </p:sp>
      <p:sp>
        <p:nvSpPr>
          <p:cNvPr id="31806" name="Rectangle 137"/>
          <p:cNvSpPr>
            <a:spLocks noChangeArrowheads="1"/>
          </p:cNvSpPr>
          <p:nvPr/>
        </p:nvSpPr>
        <p:spPr bwMode="auto">
          <a:xfrm>
            <a:off x="4767263" y="4872038"/>
            <a:ext cx="52387" cy="39687"/>
          </a:xfrm>
          <a:prstGeom prst="rect">
            <a:avLst/>
          </a:prstGeom>
          <a:solidFill>
            <a:srgbClr val="FF0066"/>
          </a:solidFill>
          <a:ln w="9525">
            <a:solidFill>
              <a:srgbClr val="FF0066"/>
            </a:solidFill>
            <a:miter lim="800000"/>
            <a:headEnd/>
            <a:tailEnd/>
          </a:ln>
        </p:spPr>
        <p:txBody>
          <a:bodyPr/>
          <a:lstStyle/>
          <a:p>
            <a:endParaRPr lang="en-GB" dirty="0"/>
          </a:p>
        </p:txBody>
      </p:sp>
      <p:sp>
        <p:nvSpPr>
          <p:cNvPr id="31807" name="Rectangle 138"/>
          <p:cNvSpPr>
            <a:spLocks noChangeArrowheads="1"/>
          </p:cNvSpPr>
          <p:nvPr/>
        </p:nvSpPr>
        <p:spPr bwMode="auto">
          <a:xfrm>
            <a:off x="4846638" y="4930775"/>
            <a:ext cx="55562" cy="41275"/>
          </a:xfrm>
          <a:prstGeom prst="rect">
            <a:avLst/>
          </a:prstGeom>
          <a:solidFill>
            <a:srgbClr val="FF0066"/>
          </a:solidFill>
          <a:ln w="9525">
            <a:solidFill>
              <a:srgbClr val="FF0066"/>
            </a:solidFill>
            <a:miter lim="800000"/>
            <a:headEnd/>
            <a:tailEnd/>
          </a:ln>
        </p:spPr>
        <p:txBody>
          <a:bodyPr/>
          <a:lstStyle/>
          <a:p>
            <a:endParaRPr lang="en-GB" dirty="0"/>
          </a:p>
        </p:txBody>
      </p:sp>
      <p:sp>
        <p:nvSpPr>
          <p:cNvPr id="31808" name="Rectangle 139"/>
          <p:cNvSpPr>
            <a:spLocks noChangeArrowheads="1"/>
          </p:cNvSpPr>
          <p:nvPr/>
        </p:nvSpPr>
        <p:spPr bwMode="auto">
          <a:xfrm>
            <a:off x="4932363" y="4949825"/>
            <a:ext cx="52387" cy="41275"/>
          </a:xfrm>
          <a:prstGeom prst="rect">
            <a:avLst/>
          </a:prstGeom>
          <a:solidFill>
            <a:srgbClr val="FF0066"/>
          </a:solidFill>
          <a:ln w="9525">
            <a:solidFill>
              <a:srgbClr val="FF0066"/>
            </a:solidFill>
            <a:miter lim="800000"/>
            <a:headEnd/>
            <a:tailEnd/>
          </a:ln>
        </p:spPr>
        <p:txBody>
          <a:bodyPr/>
          <a:lstStyle/>
          <a:p>
            <a:endParaRPr lang="en-GB" dirty="0"/>
          </a:p>
        </p:txBody>
      </p:sp>
      <p:sp>
        <p:nvSpPr>
          <p:cNvPr id="31809" name="Rectangle 140"/>
          <p:cNvSpPr>
            <a:spLocks noChangeArrowheads="1"/>
          </p:cNvSpPr>
          <p:nvPr/>
        </p:nvSpPr>
        <p:spPr bwMode="auto">
          <a:xfrm>
            <a:off x="5014913" y="4956175"/>
            <a:ext cx="57150" cy="39688"/>
          </a:xfrm>
          <a:prstGeom prst="rect">
            <a:avLst/>
          </a:prstGeom>
          <a:solidFill>
            <a:srgbClr val="FF0066"/>
          </a:solidFill>
          <a:ln w="9525">
            <a:solidFill>
              <a:srgbClr val="FF0066"/>
            </a:solidFill>
            <a:miter lim="800000"/>
            <a:headEnd/>
            <a:tailEnd/>
          </a:ln>
        </p:spPr>
        <p:txBody>
          <a:bodyPr/>
          <a:lstStyle/>
          <a:p>
            <a:endParaRPr lang="en-GB" dirty="0"/>
          </a:p>
        </p:txBody>
      </p:sp>
      <p:sp>
        <p:nvSpPr>
          <p:cNvPr id="31810" name="Rectangle 141"/>
          <p:cNvSpPr>
            <a:spLocks noChangeArrowheads="1"/>
          </p:cNvSpPr>
          <p:nvPr/>
        </p:nvSpPr>
        <p:spPr bwMode="auto">
          <a:xfrm>
            <a:off x="5095875" y="4965700"/>
            <a:ext cx="53975" cy="39688"/>
          </a:xfrm>
          <a:prstGeom prst="rect">
            <a:avLst/>
          </a:prstGeom>
          <a:solidFill>
            <a:srgbClr val="FF0066"/>
          </a:solidFill>
          <a:ln w="9525">
            <a:solidFill>
              <a:srgbClr val="FF0066"/>
            </a:solidFill>
            <a:miter lim="800000"/>
            <a:headEnd/>
            <a:tailEnd/>
          </a:ln>
        </p:spPr>
        <p:txBody>
          <a:bodyPr/>
          <a:lstStyle/>
          <a:p>
            <a:endParaRPr lang="en-GB" dirty="0"/>
          </a:p>
        </p:txBody>
      </p:sp>
      <p:sp>
        <p:nvSpPr>
          <p:cNvPr id="31811" name="Rectangle 142"/>
          <p:cNvSpPr>
            <a:spLocks noChangeArrowheads="1"/>
          </p:cNvSpPr>
          <p:nvPr/>
        </p:nvSpPr>
        <p:spPr bwMode="auto">
          <a:xfrm>
            <a:off x="5180013" y="4972050"/>
            <a:ext cx="55562" cy="39688"/>
          </a:xfrm>
          <a:prstGeom prst="rect">
            <a:avLst/>
          </a:prstGeom>
          <a:solidFill>
            <a:srgbClr val="FF0066"/>
          </a:solidFill>
          <a:ln w="9525">
            <a:solidFill>
              <a:srgbClr val="FF0066"/>
            </a:solidFill>
            <a:miter lim="800000"/>
            <a:headEnd/>
            <a:tailEnd/>
          </a:ln>
        </p:spPr>
        <p:txBody>
          <a:bodyPr/>
          <a:lstStyle/>
          <a:p>
            <a:endParaRPr lang="en-GB" dirty="0"/>
          </a:p>
        </p:txBody>
      </p:sp>
      <p:sp>
        <p:nvSpPr>
          <p:cNvPr id="31812" name="Rectangle 143"/>
          <p:cNvSpPr>
            <a:spLocks noChangeArrowheads="1"/>
          </p:cNvSpPr>
          <p:nvPr/>
        </p:nvSpPr>
        <p:spPr bwMode="auto">
          <a:xfrm>
            <a:off x="5264150" y="4991100"/>
            <a:ext cx="55563" cy="39688"/>
          </a:xfrm>
          <a:prstGeom prst="rect">
            <a:avLst/>
          </a:prstGeom>
          <a:solidFill>
            <a:srgbClr val="FF0066"/>
          </a:solidFill>
          <a:ln w="9525">
            <a:solidFill>
              <a:srgbClr val="FF0066"/>
            </a:solidFill>
            <a:miter lim="800000"/>
            <a:headEnd/>
            <a:tailEnd/>
          </a:ln>
        </p:spPr>
        <p:txBody>
          <a:bodyPr/>
          <a:lstStyle/>
          <a:p>
            <a:endParaRPr lang="en-GB" dirty="0"/>
          </a:p>
        </p:txBody>
      </p:sp>
      <p:sp>
        <p:nvSpPr>
          <p:cNvPr id="31813" name="Rectangle 144"/>
          <p:cNvSpPr>
            <a:spLocks noChangeArrowheads="1"/>
          </p:cNvSpPr>
          <p:nvPr/>
        </p:nvSpPr>
        <p:spPr bwMode="auto">
          <a:xfrm>
            <a:off x="5345113" y="5003800"/>
            <a:ext cx="55562" cy="39688"/>
          </a:xfrm>
          <a:prstGeom prst="rect">
            <a:avLst/>
          </a:prstGeom>
          <a:solidFill>
            <a:srgbClr val="FF0066"/>
          </a:solidFill>
          <a:ln w="9525">
            <a:solidFill>
              <a:srgbClr val="FF0066"/>
            </a:solidFill>
            <a:miter lim="800000"/>
            <a:headEnd/>
            <a:tailEnd/>
          </a:ln>
        </p:spPr>
        <p:txBody>
          <a:bodyPr/>
          <a:lstStyle/>
          <a:p>
            <a:endParaRPr lang="en-GB" dirty="0"/>
          </a:p>
        </p:txBody>
      </p:sp>
      <p:sp>
        <p:nvSpPr>
          <p:cNvPr id="31814" name="Rectangle 145"/>
          <p:cNvSpPr>
            <a:spLocks noChangeArrowheads="1"/>
          </p:cNvSpPr>
          <p:nvPr/>
        </p:nvSpPr>
        <p:spPr bwMode="auto">
          <a:xfrm>
            <a:off x="5429250" y="5014913"/>
            <a:ext cx="55563" cy="41275"/>
          </a:xfrm>
          <a:prstGeom prst="rect">
            <a:avLst/>
          </a:prstGeom>
          <a:solidFill>
            <a:srgbClr val="FF0066"/>
          </a:solidFill>
          <a:ln w="9525">
            <a:solidFill>
              <a:srgbClr val="FF0066"/>
            </a:solidFill>
            <a:miter lim="800000"/>
            <a:headEnd/>
            <a:tailEnd/>
          </a:ln>
        </p:spPr>
        <p:txBody>
          <a:bodyPr/>
          <a:lstStyle/>
          <a:p>
            <a:endParaRPr lang="en-GB" dirty="0"/>
          </a:p>
        </p:txBody>
      </p:sp>
      <p:sp>
        <p:nvSpPr>
          <p:cNvPr id="31815" name="Rectangle 146"/>
          <p:cNvSpPr>
            <a:spLocks noChangeArrowheads="1"/>
          </p:cNvSpPr>
          <p:nvPr/>
        </p:nvSpPr>
        <p:spPr bwMode="auto">
          <a:xfrm>
            <a:off x="5514975" y="5021263"/>
            <a:ext cx="53975" cy="41275"/>
          </a:xfrm>
          <a:prstGeom prst="rect">
            <a:avLst/>
          </a:prstGeom>
          <a:solidFill>
            <a:srgbClr val="FF0066"/>
          </a:solidFill>
          <a:ln w="9525">
            <a:solidFill>
              <a:srgbClr val="FF0066"/>
            </a:solidFill>
            <a:miter lim="800000"/>
            <a:headEnd/>
            <a:tailEnd/>
          </a:ln>
        </p:spPr>
        <p:txBody>
          <a:bodyPr/>
          <a:lstStyle/>
          <a:p>
            <a:endParaRPr lang="en-GB" dirty="0"/>
          </a:p>
        </p:txBody>
      </p:sp>
      <p:sp>
        <p:nvSpPr>
          <p:cNvPr id="31816" name="Rectangle 147"/>
          <p:cNvSpPr>
            <a:spLocks noChangeArrowheads="1"/>
          </p:cNvSpPr>
          <p:nvPr/>
        </p:nvSpPr>
        <p:spPr bwMode="auto">
          <a:xfrm>
            <a:off x="5594350" y="5014913"/>
            <a:ext cx="55563" cy="41275"/>
          </a:xfrm>
          <a:prstGeom prst="rect">
            <a:avLst/>
          </a:prstGeom>
          <a:solidFill>
            <a:srgbClr val="FF0066"/>
          </a:solidFill>
          <a:ln w="9525">
            <a:solidFill>
              <a:srgbClr val="FF0066"/>
            </a:solidFill>
            <a:miter lim="800000"/>
            <a:headEnd/>
            <a:tailEnd/>
          </a:ln>
        </p:spPr>
        <p:txBody>
          <a:bodyPr/>
          <a:lstStyle/>
          <a:p>
            <a:endParaRPr lang="en-GB" dirty="0"/>
          </a:p>
        </p:txBody>
      </p:sp>
      <p:sp>
        <p:nvSpPr>
          <p:cNvPr id="31817" name="Rectangle 148"/>
          <p:cNvSpPr>
            <a:spLocks noChangeArrowheads="1"/>
          </p:cNvSpPr>
          <p:nvPr/>
        </p:nvSpPr>
        <p:spPr bwMode="auto">
          <a:xfrm>
            <a:off x="5680075" y="5021263"/>
            <a:ext cx="53975" cy="41275"/>
          </a:xfrm>
          <a:prstGeom prst="rect">
            <a:avLst/>
          </a:prstGeom>
          <a:solidFill>
            <a:srgbClr val="FF0066"/>
          </a:solidFill>
          <a:ln w="9525">
            <a:solidFill>
              <a:srgbClr val="FF0066"/>
            </a:solidFill>
            <a:miter lim="800000"/>
            <a:headEnd/>
            <a:tailEnd/>
          </a:ln>
        </p:spPr>
        <p:txBody>
          <a:bodyPr/>
          <a:lstStyle/>
          <a:p>
            <a:endParaRPr lang="en-GB" dirty="0"/>
          </a:p>
        </p:txBody>
      </p:sp>
      <p:sp>
        <p:nvSpPr>
          <p:cNvPr id="31818" name="Rectangle 149"/>
          <p:cNvSpPr>
            <a:spLocks noChangeArrowheads="1"/>
          </p:cNvSpPr>
          <p:nvPr/>
        </p:nvSpPr>
        <p:spPr bwMode="auto">
          <a:xfrm>
            <a:off x="4059238" y="5600700"/>
            <a:ext cx="69850" cy="152400"/>
          </a:xfrm>
          <a:prstGeom prst="rect">
            <a:avLst/>
          </a:prstGeom>
          <a:noFill/>
          <a:ln w="9525">
            <a:noFill/>
            <a:miter lim="800000"/>
            <a:headEnd/>
            <a:tailEnd/>
          </a:ln>
        </p:spPr>
        <p:txBody>
          <a:bodyPr wrap="none" lIns="0" tIns="0" rIns="0" bIns="0">
            <a:spAutoFit/>
          </a:bodyPr>
          <a:lstStyle/>
          <a:p>
            <a:pPr algn="l"/>
            <a:r>
              <a:rPr lang="en-US" sz="1000" dirty="0">
                <a:solidFill>
                  <a:srgbClr val="FFFFFF"/>
                </a:solidFill>
              </a:rPr>
              <a:t>0</a:t>
            </a:r>
            <a:endParaRPr lang="en-US" sz="1000" b="0" dirty="0">
              <a:latin typeface="Times New Roman" pitchFamily="18" charset="0"/>
            </a:endParaRPr>
          </a:p>
        </p:txBody>
      </p:sp>
      <p:sp>
        <p:nvSpPr>
          <p:cNvPr id="31819" name="Rectangle 150"/>
          <p:cNvSpPr>
            <a:spLocks noChangeArrowheads="1"/>
          </p:cNvSpPr>
          <p:nvPr/>
        </p:nvSpPr>
        <p:spPr bwMode="auto">
          <a:xfrm>
            <a:off x="4013200" y="5303838"/>
            <a:ext cx="141288" cy="152400"/>
          </a:xfrm>
          <a:prstGeom prst="rect">
            <a:avLst/>
          </a:prstGeom>
          <a:noFill/>
          <a:ln w="9525">
            <a:noFill/>
            <a:miter lim="800000"/>
            <a:headEnd/>
            <a:tailEnd/>
          </a:ln>
        </p:spPr>
        <p:txBody>
          <a:bodyPr wrap="none" lIns="0" tIns="0" rIns="0" bIns="0">
            <a:spAutoFit/>
          </a:bodyPr>
          <a:lstStyle/>
          <a:p>
            <a:pPr algn="l"/>
            <a:r>
              <a:rPr lang="en-US" sz="1000" dirty="0">
                <a:solidFill>
                  <a:srgbClr val="FFFFFF"/>
                </a:solidFill>
              </a:rPr>
              <a:t>50</a:t>
            </a:r>
            <a:endParaRPr lang="en-US" sz="1000" b="0" dirty="0">
              <a:latin typeface="Times New Roman" pitchFamily="18" charset="0"/>
            </a:endParaRPr>
          </a:p>
        </p:txBody>
      </p:sp>
      <p:sp>
        <p:nvSpPr>
          <p:cNvPr id="31820" name="Rectangle 151"/>
          <p:cNvSpPr>
            <a:spLocks noChangeArrowheads="1"/>
          </p:cNvSpPr>
          <p:nvPr/>
        </p:nvSpPr>
        <p:spPr bwMode="auto">
          <a:xfrm>
            <a:off x="3967163" y="5010150"/>
            <a:ext cx="211137" cy="152400"/>
          </a:xfrm>
          <a:prstGeom prst="rect">
            <a:avLst/>
          </a:prstGeom>
          <a:noFill/>
          <a:ln w="9525">
            <a:noFill/>
            <a:miter lim="800000"/>
            <a:headEnd/>
            <a:tailEnd/>
          </a:ln>
        </p:spPr>
        <p:txBody>
          <a:bodyPr wrap="none" lIns="0" tIns="0" rIns="0" bIns="0">
            <a:spAutoFit/>
          </a:bodyPr>
          <a:lstStyle/>
          <a:p>
            <a:pPr algn="l"/>
            <a:r>
              <a:rPr lang="en-US" sz="1000" dirty="0">
                <a:solidFill>
                  <a:srgbClr val="FFFFFF"/>
                </a:solidFill>
              </a:rPr>
              <a:t>100</a:t>
            </a:r>
            <a:endParaRPr lang="en-US" sz="1000" b="0" dirty="0">
              <a:latin typeface="Times New Roman" pitchFamily="18" charset="0"/>
            </a:endParaRPr>
          </a:p>
        </p:txBody>
      </p:sp>
      <p:sp>
        <p:nvSpPr>
          <p:cNvPr id="31821" name="Rectangle 152"/>
          <p:cNvSpPr>
            <a:spLocks noChangeArrowheads="1"/>
          </p:cNvSpPr>
          <p:nvPr/>
        </p:nvSpPr>
        <p:spPr bwMode="auto">
          <a:xfrm>
            <a:off x="3967163" y="4710113"/>
            <a:ext cx="211137" cy="152400"/>
          </a:xfrm>
          <a:prstGeom prst="rect">
            <a:avLst/>
          </a:prstGeom>
          <a:noFill/>
          <a:ln w="9525">
            <a:noFill/>
            <a:miter lim="800000"/>
            <a:headEnd/>
            <a:tailEnd/>
          </a:ln>
        </p:spPr>
        <p:txBody>
          <a:bodyPr wrap="none" lIns="0" tIns="0" rIns="0" bIns="0">
            <a:spAutoFit/>
          </a:bodyPr>
          <a:lstStyle/>
          <a:p>
            <a:pPr algn="l"/>
            <a:r>
              <a:rPr lang="en-US" sz="1000" dirty="0">
                <a:solidFill>
                  <a:srgbClr val="FFFFFF"/>
                </a:solidFill>
              </a:rPr>
              <a:t>150</a:t>
            </a:r>
            <a:endParaRPr lang="en-US" sz="1000" b="0" dirty="0">
              <a:latin typeface="Times New Roman" pitchFamily="18" charset="0"/>
            </a:endParaRPr>
          </a:p>
        </p:txBody>
      </p:sp>
      <p:sp>
        <p:nvSpPr>
          <p:cNvPr id="31822" name="Rectangle 153"/>
          <p:cNvSpPr>
            <a:spLocks noChangeArrowheads="1"/>
          </p:cNvSpPr>
          <p:nvPr/>
        </p:nvSpPr>
        <p:spPr bwMode="auto">
          <a:xfrm>
            <a:off x="3967163" y="4414838"/>
            <a:ext cx="211137" cy="152400"/>
          </a:xfrm>
          <a:prstGeom prst="rect">
            <a:avLst/>
          </a:prstGeom>
          <a:noFill/>
          <a:ln w="9525">
            <a:noFill/>
            <a:miter lim="800000"/>
            <a:headEnd/>
            <a:tailEnd/>
          </a:ln>
        </p:spPr>
        <p:txBody>
          <a:bodyPr wrap="none" lIns="0" tIns="0" rIns="0" bIns="0">
            <a:spAutoFit/>
          </a:bodyPr>
          <a:lstStyle/>
          <a:p>
            <a:pPr algn="l"/>
            <a:r>
              <a:rPr lang="en-US" sz="1000" dirty="0">
                <a:solidFill>
                  <a:srgbClr val="FFFFFF"/>
                </a:solidFill>
              </a:rPr>
              <a:t>200</a:t>
            </a:r>
            <a:endParaRPr lang="en-US" sz="1000" b="0" dirty="0">
              <a:latin typeface="Times New Roman" pitchFamily="18" charset="0"/>
            </a:endParaRPr>
          </a:p>
        </p:txBody>
      </p:sp>
      <p:sp>
        <p:nvSpPr>
          <p:cNvPr id="31823" name="Rectangle 154"/>
          <p:cNvSpPr>
            <a:spLocks noChangeArrowheads="1"/>
          </p:cNvSpPr>
          <p:nvPr/>
        </p:nvSpPr>
        <p:spPr bwMode="auto">
          <a:xfrm>
            <a:off x="4191000" y="5686425"/>
            <a:ext cx="69850" cy="152400"/>
          </a:xfrm>
          <a:prstGeom prst="rect">
            <a:avLst/>
          </a:prstGeom>
          <a:noFill/>
          <a:ln w="9525">
            <a:noFill/>
            <a:miter lim="800000"/>
            <a:headEnd/>
            <a:tailEnd/>
          </a:ln>
        </p:spPr>
        <p:txBody>
          <a:bodyPr wrap="none" lIns="0" tIns="0" rIns="0" bIns="0">
            <a:spAutoFit/>
          </a:bodyPr>
          <a:lstStyle/>
          <a:p>
            <a:pPr algn="l"/>
            <a:r>
              <a:rPr lang="en-US" sz="1000" dirty="0">
                <a:solidFill>
                  <a:srgbClr val="FFFFFF"/>
                </a:solidFill>
              </a:rPr>
              <a:t>0</a:t>
            </a:r>
            <a:endParaRPr lang="en-US" sz="1000" b="0" dirty="0">
              <a:latin typeface="Times New Roman" pitchFamily="18" charset="0"/>
            </a:endParaRPr>
          </a:p>
        </p:txBody>
      </p:sp>
      <p:sp>
        <p:nvSpPr>
          <p:cNvPr id="31824" name="Rectangle 155"/>
          <p:cNvSpPr>
            <a:spLocks noChangeArrowheads="1"/>
          </p:cNvSpPr>
          <p:nvPr/>
        </p:nvSpPr>
        <p:spPr bwMode="auto">
          <a:xfrm>
            <a:off x="4664075" y="5686425"/>
            <a:ext cx="127000" cy="136525"/>
          </a:xfrm>
          <a:prstGeom prst="rect">
            <a:avLst/>
          </a:prstGeom>
          <a:noFill/>
          <a:ln w="9525">
            <a:noFill/>
            <a:miter lim="800000"/>
            <a:headEnd/>
            <a:tailEnd/>
          </a:ln>
        </p:spPr>
        <p:txBody>
          <a:bodyPr wrap="none" lIns="0" tIns="0" rIns="0" bIns="0">
            <a:spAutoFit/>
          </a:bodyPr>
          <a:lstStyle/>
          <a:p>
            <a:pPr algn="l"/>
            <a:r>
              <a:rPr lang="en-US" sz="900" dirty="0">
                <a:solidFill>
                  <a:srgbClr val="FFFFFF"/>
                </a:solidFill>
              </a:rPr>
              <a:t>60</a:t>
            </a:r>
            <a:endParaRPr lang="en-US" sz="900" b="0" dirty="0">
              <a:latin typeface="Times New Roman" pitchFamily="18" charset="0"/>
            </a:endParaRPr>
          </a:p>
        </p:txBody>
      </p:sp>
      <p:sp>
        <p:nvSpPr>
          <p:cNvPr id="31825" name="Rectangle 156"/>
          <p:cNvSpPr>
            <a:spLocks noChangeArrowheads="1"/>
          </p:cNvSpPr>
          <p:nvPr/>
        </p:nvSpPr>
        <p:spPr bwMode="auto">
          <a:xfrm>
            <a:off x="5140325" y="5686425"/>
            <a:ext cx="190500" cy="136525"/>
          </a:xfrm>
          <a:prstGeom prst="rect">
            <a:avLst/>
          </a:prstGeom>
          <a:noFill/>
          <a:ln w="9525">
            <a:noFill/>
            <a:miter lim="800000"/>
            <a:headEnd/>
            <a:tailEnd/>
          </a:ln>
        </p:spPr>
        <p:txBody>
          <a:bodyPr wrap="none" lIns="0" tIns="0" rIns="0" bIns="0">
            <a:spAutoFit/>
          </a:bodyPr>
          <a:lstStyle/>
          <a:p>
            <a:pPr algn="l"/>
            <a:r>
              <a:rPr lang="en-US" sz="900" dirty="0">
                <a:solidFill>
                  <a:srgbClr val="FFFFFF"/>
                </a:solidFill>
              </a:rPr>
              <a:t>120</a:t>
            </a:r>
            <a:endParaRPr lang="en-US" sz="900" b="0" dirty="0">
              <a:latin typeface="Times New Roman" pitchFamily="18" charset="0"/>
            </a:endParaRPr>
          </a:p>
        </p:txBody>
      </p:sp>
      <p:sp>
        <p:nvSpPr>
          <p:cNvPr id="31826" name="Rectangle 157"/>
          <p:cNvSpPr>
            <a:spLocks noChangeArrowheads="1"/>
          </p:cNvSpPr>
          <p:nvPr/>
        </p:nvSpPr>
        <p:spPr bwMode="auto">
          <a:xfrm>
            <a:off x="5640388" y="5686425"/>
            <a:ext cx="190500" cy="136525"/>
          </a:xfrm>
          <a:prstGeom prst="rect">
            <a:avLst/>
          </a:prstGeom>
          <a:noFill/>
          <a:ln w="9525">
            <a:noFill/>
            <a:miter lim="800000"/>
            <a:headEnd/>
            <a:tailEnd/>
          </a:ln>
        </p:spPr>
        <p:txBody>
          <a:bodyPr wrap="none" lIns="0" tIns="0" rIns="0" bIns="0">
            <a:spAutoFit/>
          </a:bodyPr>
          <a:lstStyle/>
          <a:p>
            <a:pPr algn="l"/>
            <a:r>
              <a:rPr lang="en-US" sz="900" dirty="0">
                <a:solidFill>
                  <a:srgbClr val="FFFFFF"/>
                </a:solidFill>
              </a:rPr>
              <a:t>180</a:t>
            </a:r>
            <a:endParaRPr lang="en-US" sz="900" b="0" dirty="0">
              <a:latin typeface="Times New Roman" pitchFamily="18" charset="0"/>
            </a:endParaRPr>
          </a:p>
        </p:txBody>
      </p:sp>
      <p:sp>
        <p:nvSpPr>
          <p:cNvPr id="31827" name="Rectangle 158"/>
          <p:cNvSpPr>
            <a:spLocks noChangeArrowheads="1"/>
          </p:cNvSpPr>
          <p:nvPr/>
        </p:nvSpPr>
        <p:spPr bwMode="auto">
          <a:xfrm>
            <a:off x="4611688" y="5867400"/>
            <a:ext cx="769937" cy="182563"/>
          </a:xfrm>
          <a:prstGeom prst="rect">
            <a:avLst/>
          </a:prstGeom>
          <a:noFill/>
          <a:ln w="9525">
            <a:noFill/>
            <a:miter lim="800000"/>
            <a:headEnd/>
            <a:tailEnd/>
          </a:ln>
        </p:spPr>
        <p:txBody>
          <a:bodyPr wrap="none" lIns="0" tIns="0" rIns="0" bIns="0">
            <a:spAutoFit/>
          </a:bodyPr>
          <a:lstStyle/>
          <a:p>
            <a:pPr algn="l"/>
            <a:r>
              <a:rPr lang="en-US" sz="1200" dirty="0">
                <a:solidFill>
                  <a:srgbClr val="FFFFFF"/>
                </a:solidFill>
              </a:rPr>
              <a:t>Time (min)</a:t>
            </a:r>
            <a:endParaRPr lang="en-US" sz="1200" b="0" dirty="0">
              <a:latin typeface="Times New Roman" pitchFamily="18" charset="0"/>
            </a:endParaRPr>
          </a:p>
        </p:txBody>
      </p:sp>
      <p:sp>
        <p:nvSpPr>
          <p:cNvPr id="31828" name="Rectangle 159"/>
          <p:cNvSpPr>
            <a:spLocks noChangeArrowheads="1"/>
          </p:cNvSpPr>
          <p:nvPr/>
        </p:nvSpPr>
        <p:spPr bwMode="auto">
          <a:xfrm rot="-5400000">
            <a:off x="3248818" y="5047457"/>
            <a:ext cx="1312863" cy="152400"/>
          </a:xfrm>
          <a:prstGeom prst="rect">
            <a:avLst/>
          </a:prstGeom>
          <a:noFill/>
          <a:ln w="9525">
            <a:noFill/>
            <a:miter lim="800000"/>
            <a:headEnd/>
            <a:tailEnd/>
          </a:ln>
        </p:spPr>
        <p:txBody>
          <a:bodyPr wrap="none" lIns="0" tIns="0" rIns="0" bIns="0">
            <a:spAutoFit/>
          </a:bodyPr>
          <a:lstStyle/>
          <a:p>
            <a:pPr algn="l"/>
            <a:r>
              <a:rPr lang="en-US" sz="1000" dirty="0">
                <a:solidFill>
                  <a:srgbClr val="FFFFFF"/>
                </a:solidFill>
              </a:rPr>
              <a:t>% of Basal DA Output</a:t>
            </a:r>
            <a:endParaRPr lang="en-US" sz="1000" b="0" dirty="0">
              <a:latin typeface="Times New Roman" pitchFamily="18" charset="0"/>
            </a:endParaRPr>
          </a:p>
        </p:txBody>
      </p:sp>
      <p:sp>
        <p:nvSpPr>
          <p:cNvPr id="31829" name="Rectangle 160"/>
          <p:cNvSpPr>
            <a:spLocks noChangeArrowheads="1"/>
          </p:cNvSpPr>
          <p:nvPr/>
        </p:nvSpPr>
        <p:spPr bwMode="auto">
          <a:xfrm>
            <a:off x="4925787" y="4618038"/>
            <a:ext cx="673326" cy="369332"/>
          </a:xfrm>
          <a:prstGeom prst="rect">
            <a:avLst/>
          </a:prstGeom>
          <a:noFill/>
          <a:ln w="9525">
            <a:noFill/>
            <a:miter lim="800000"/>
            <a:headEnd/>
            <a:tailEnd/>
          </a:ln>
        </p:spPr>
        <p:txBody>
          <a:bodyPr wrap="none" lIns="0" tIns="0" rIns="0" bIns="0">
            <a:spAutoFit/>
          </a:bodyPr>
          <a:lstStyle/>
          <a:p>
            <a:pPr algn="r"/>
            <a:r>
              <a:rPr lang="en-US" sz="1200" dirty="0" smtClean="0">
                <a:solidFill>
                  <a:srgbClr val="FFFFFF"/>
                </a:solidFill>
              </a:rPr>
              <a:t>NAC </a:t>
            </a:r>
            <a:r>
              <a:rPr lang="en-US" sz="1200" dirty="0">
                <a:solidFill>
                  <a:srgbClr val="FFFFFF"/>
                </a:solidFill>
              </a:rPr>
              <a:t>shell</a:t>
            </a:r>
            <a:br>
              <a:rPr lang="en-US" sz="1200" dirty="0">
                <a:solidFill>
                  <a:srgbClr val="FFFFFF"/>
                </a:solidFill>
              </a:rPr>
            </a:br>
            <a:endParaRPr lang="en-US" sz="1200" b="0" dirty="0">
              <a:latin typeface="Times New Roman" pitchFamily="18" charset="0"/>
            </a:endParaRPr>
          </a:p>
        </p:txBody>
      </p:sp>
      <p:sp>
        <p:nvSpPr>
          <p:cNvPr id="31830" name="Line 161"/>
          <p:cNvSpPr>
            <a:spLocks noChangeShapeType="1"/>
          </p:cNvSpPr>
          <p:nvPr/>
        </p:nvSpPr>
        <p:spPr bwMode="auto">
          <a:xfrm>
            <a:off x="4216400" y="5337175"/>
            <a:ext cx="701675" cy="0"/>
          </a:xfrm>
          <a:prstGeom prst="line">
            <a:avLst/>
          </a:prstGeom>
          <a:noFill/>
          <a:ln w="28575">
            <a:solidFill>
              <a:srgbClr val="FFFFFF"/>
            </a:solidFill>
            <a:round/>
            <a:headEnd/>
            <a:tailEnd/>
          </a:ln>
        </p:spPr>
        <p:txBody>
          <a:bodyPr wrap="none" anchor="ctr"/>
          <a:lstStyle/>
          <a:p>
            <a:endParaRPr lang="en-GB" dirty="0"/>
          </a:p>
        </p:txBody>
      </p:sp>
      <p:sp>
        <p:nvSpPr>
          <p:cNvPr id="31831" name="Line 162"/>
          <p:cNvSpPr>
            <a:spLocks noChangeShapeType="1"/>
          </p:cNvSpPr>
          <p:nvPr/>
        </p:nvSpPr>
        <p:spPr bwMode="auto">
          <a:xfrm>
            <a:off x="4216400" y="5300663"/>
            <a:ext cx="0" cy="71437"/>
          </a:xfrm>
          <a:prstGeom prst="line">
            <a:avLst/>
          </a:prstGeom>
          <a:noFill/>
          <a:ln w="28575">
            <a:solidFill>
              <a:srgbClr val="FFFFFF"/>
            </a:solidFill>
            <a:round/>
            <a:headEnd/>
            <a:tailEnd/>
          </a:ln>
        </p:spPr>
        <p:txBody>
          <a:bodyPr wrap="none" anchor="ctr"/>
          <a:lstStyle/>
          <a:p>
            <a:endParaRPr lang="en-GB" dirty="0"/>
          </a:p>
        </p:txBody>
      </p:sp>
      <p:sp>
        <p:nvSpPr>
          <p:cNvPr id="31832" name="Line 163"/>
          <p:cNvSpPr>
            <a:spLocks noChangeShapeType="1"/>
          </p:cNvSpPr>
          <p:nvPr/>
        </p:nvSpPr>
        <p:spPr bwMode="auto">
          <a:xfrm>
            <a:off x="4918075" y="5300663"/>
            <a:ext cx="0" cy="71437"/>
          </a:xfrm>
          <a:prstGeom prst="line">
            <a:avLst/>
          </a:prstGeom>
          <a:noFill/>
          <a:ln w="28575">
            <a:solidFill>
              <a:srgbClr val="FFFFFF"/>
            </a:solidFill>
            <a:round/>
            <a:headEnd/>
            <a:tailEnd/>
          </a:ln>
        </p:spPr>
        <p:txBody>
          <a:bodyPr wrap="none" anchor="ctr"/>
          <a:lstStyle/>
          <a:p>
            <a:endParaRPr lang="en-GB" dirty="0"/>
          </a:p>
        </p:txBody>
      </p:sp>
      <p:sp>
        <p:nvSpPr>
          <p:cNvPr id="31833" name="Line 164"/>
          <p:cNvSpPr>
            <a:spLocks noChangeShapeType="1"/>
          </p:cNvSpPr>
          <p:nvPr/>
        </p:nvSpPr>
        <p:spPr bwMode="auto">
          <a:xfrm>
            <a:off x="4545013" y="5300663"/>
            <a:ext cx="0" cy="71437"/>
          </a:xfrm>
          <a:prstGeom prst="line">
            <a:avLst/>
          </a:prstGeom>
          <a:noFill/>
          <a:ln w="28575">
            <a:solidFill>
              <a:srgbClr val="FFFFFF"/>
            </a:solidFill>
            <a:round/>
            <a:headEnd/>
            <a:tailEnd/>
          </a:ln>
        </p:spPr>
        <p:txBody>
          <a:bodyPr wrap="none" anchor="ctr"/>
          <a:lstStyle/>
          <a:p>
            <a:endParaRPr lang="en-GB" dirty="0"/>
          </a:p>
        </p:txBody>
      </p:sp>
      <p:sp>
        <p:nvSpPr>
          <p:cNvPr id="31834" name="Rectangle 165"/>
          <p:cNvSpPr>
            <a:spLocks noChangeArrowheads="1"/>
          </p:cNvSpPr>
          <p:nvPr/>
        </p:nvSpPr>
        <p:spPr bwMode="auto">
          <a:xfrm>
            <a:off x="4179888" y="5232400"/>
            <a:ext cx="387350" cy="152400"/>
          </a:xfrm>
          <a:prstGeom prst="rect">
            <a:avLst/>
          </a:prstGeom>
          <a:noFill/>
          <a:ln w="9525">
            <a:noFill/>
            <a:miter lim="800000"/>
            <a:headEnd/>
            <a:tailEnd/>
          </a:ln>
        </p:spPr>
        <p:txBody>
          <a:bodyPr wrap="none" lIns="0" tIns="0" rIns="0" bIns="0">
            <a:spAutoFit/>
          </a:bodyPr>
          <a:lstStyle/>
          <a:p>
            <a:r>
              <a:rPr lang="en-US" sz="1000" dirty="0">
                <a:solidFill>
                  <a:srgbClr val="FFFFFF"/>
                </a:solidFill>
              </a:rPr>
              <a:t>Empty</a:t>
            </a:r>
            <a:endParaRPr lang="en-US" sz="1000" b="0" dirty="0">
              <a:latin typeface="Times New Roman" pitchFamily="18" charset="0"/>
            </a:endParaRPr>
          </a:p>
        </p:txBody>
      </p:sp>
      <p:sp>
        <p:nvSpPr>
          <p:cNvPr id="31835" name="Rectangle 166"/>
          <p:cNvSpPr>
            <a:spLocks noChangeArrowheads="1"/>
          </p:cNvSpPr>
          <p:nvPr/>
        </p:nvSpPr>
        <p:spPr bwMode="auto">
          <a:xfrm>
            <a:off x="4254500" y="5357813"/>
            <a:ext cx="239713" cy="152400"/>
          </a:xfrm>
          <a:prstGeom prst="rect">
            <a:avLst/>
          </a:prstGeom>
          <a:noFill/>
          <a:ln w="9525">
            <a:noFill/>
            <a:miter lim="800000"/>
            <a:headEnd/>
            <a:tailEnd/>
          </a:ln>
        </p:spPr>
        <p:txBody>
          <a:bodyPr wrap="none" lIns="0" tIns="0" rIns="0" bIns="0">
            <a:spAutoFit/>
          </a:bodyPr>
          <a:lstStyle/>
          <a:p>
            <a:r>
              <a:rPr lang="en-US" sz="1000" dirty="0">
                <a:solidFill>
                  <a:srgbClr val="FFFFFF"/>
                </a:solidFill>
              </a:rPr>
              <a:t>Box</a:t>
            </a:r>
            <a:endParaRPr lang="en-US" sz="1000" b="0" dirty="0">
              <a:latin typeface="Times New Roman" pitchFamily="18" charset="0"/>
            </a:endParaRPr>
          </a:p>
        </p:txBody>
      </p:sp>
      <p:sp>
        <p:nvSpPr>
          <p:cNvPr id="31836" name="Rectangle 167"/>
          <p:cNvSpPr>
            <a:spLocks noChangeArrowheads="1"/>
          </p:cNvSpPr>
          <p:nvPr/>
        </p:nvSpPr>
        <p:spPr bwMode="auto">
          <a:xfrm>
            <a:off x="4484688" y="5357813"/>
            <a:ext cx="487362" cy="152400"/>
          </a:xfrm>
          <a:prstGeom prst="rect">
            <a:avLst/>
          </a:prstGeom>
          <a:noFill/>
          <a:ln w="9525">
            <a:noFill/>
            <a:miter lim="800000"/>
            <a:headEnd/>
            <a:tailEnd/>
          </a:ln>
        </p:spPr>
        <p:txBody>
          <a:bodyPr wrap="none" lIns="0" tIns="0" rIns="0" bIns="0">
            <a:spAutoFit/>
          </a:bodyPr>
          <a:lstStyle/>
          <a:p>
            <a:r>
              <a:rPr lang="en-US" sz="1000" dirty="0">
                <a:solidFill>
                  <a:srgbClr val="FFFFFF"/>
                </a:solidFill>
              </a:rPr>
              <a:t>Feeding</a:t>
            </a:r>
            <a:endParaRPr lang="en-US" sz="1000" b="0" dirty="0">
              <a:latin typeface="Times New Roman" pitchFamily="18" charset="0"/>
            </a:endParaRPr>
          </a:p>
        </p:txBody>
      </p:sp>
      <p:sp>
        <p:nvSpPr>
          <p:cNvPr id="3572904" name="Rectangle 168"/>
          <p:cNvSpPr>
            <a:spLocks noChangeArrowheads="1"/>
          </p:cNvSpPr>
          <p:nvPr/>
        </p:nvSpPr>
        <p:spPr bwMode="auto">
          <a:xfrm>
            <a:off x="4883150" y="6278563"/>
            <a:ext cx="995363" cy="2444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l">
              <a:defRPr/>
            </a:pPr>
            <a:r>
              <a:rPr lang="en-US" sz="1000" i="1" dirty="0">
                <a:solidFill>
                  <a:schemeClr val="tx2"/>
                </a:solidFill>
                <a:latin typeface="Times New Roman" pitchFamily="18" charset="0"/>
              </a:rPr>
              <a:t>Di Chiara et al.</a:t>
            </a:r>
          </a:p>
        </p:txBody>
      </p:sp>
      <p:sp>
        <p:nvSpPr>
          <p:cNvPr id="31838" name="Text Box 169"/>
          <p:cNvSpPr txBox="1">
            <a:spLocks noChangeArrowheads="1"/>
          </p:cNvSpPr>
          <p:nvPr/>
        </p:nvSpPr>
        <p:spPr bwMode="auto">
          <a:xfrm>
            <a:off x="4511675" y="4316413"/>
            <a:ext cx="917575" cy="396875"/>
          </a:xfrm>
          <a:prstGeom prst="rect">
            <a:avLst/>
          </a:prstGeom>
          <a:noFill/>
          <a:ln w="9525">
            <a:noFill/>
            <a:miter lim="800000"/>
            <a:headEnd/>
            <a:tailEnd/>
          </a:ln>
        </p:spPr>
        <p:txBody>
          <a:bodyPr wrap="none">
            <a:spAutoFit/>
          </a:bodyPr>
          <a:lstStyle/>
          <a:p>
            <a:pPr algn="l" eaLnBrk="1" hangingPunct="1"/>
            <a:r>
              <a:rPr lang="en-US" sz="2000" dirty="0">
                <a:solidFill>
                  <a:srgbClr val="FFFF00"/>
                </a:solidFill>
              </a:rPr>
              <a:t>FOOD</a:t>
            </a:r>
          </a:p>
        </p:txBody>
      </p:sp>
      <p:sp>
        <p:nvSpPr>
          <p:cNvPr id="31839" name="Rectangle 170"/>
          <p:cNvSpPr>
            <a:spLocks noChangeArrowheads="1"/>
          </p:cNvSpPr>
          <p:nvPr/>
        </p:nvSpPr>
        <p:spPr bwMode="auto">
          <a:xfrm>
            <a:off x="5926138" y="4149725"/>
            <a:ext cx="2930525" cy="2387600"/>
          </a:xfrm>
          <a:prstGeom prst="rect">
            <a:avLst/>
          </a:prstGeom>
          <a:gradFill rotWithShape="0">
            <a:gsLst>
              <a:gs pos="0">
                <a:srgbClr val="000066"/>
              </a:gs>
              <a:gs pos="50000">
                <a:srgbClr val="0000FF"/>
              </a:gs>
              <a:gs pos="100000">
                <a:srgbClr val="000066"/>
              </a:gs>
            </a:gsLst>
            <a:lin ang="5400000" scaled="1"/>
          </a:gradFill>
          <a:ln w="9525">
            <a:solidFill>
              <a:srgbClr val="FF0066"/>
            </a:solidFill>
            <a:miter lim="800000"/>
            <a:headEnd/>
            <a:tailEnd/>
          </a:ln>
        </p:spPr>
        <p:txBody>
          <a:bodyPr wrap="none" anchor="ctr"/>
          <a:lstStyle/>
          <a:p>
            <a:endParaRPr lang="en-GB" dirty="0"/>
          </a:p>
        </p:txBody>
      </p:sp>
      <p:sp>
        <p:nvSpPr>
          <p:cNvPr id="31840" name="Rectangle 171"/>
          <p:cNvSpPr>
            <a:spLocks noChangeArrowheads="1"/>
          </p:cNvSpPr>
          <p:nvPr/>
        </p:nvSpPr>
        <p:spPr bwMode="auto">
          <a:xfrm>
            <a:off x="7859713" y="5651500"/>
            <a:ext cx="671512" cy="157163"/>
          </a:xfrm>
          <a:prstGeom prst="rect">
            <a:avLst/>
          </a:prstGeom>
          <a:noFill/>
          <a:ln w="9525">
            <a:noFill/>
            <a:miter lim="800000"/>
            <a:headEnd/>
            <a:tailEnd/>
          </a:ln>
        </p:spPr>
        <p:txBody>
          <a:bodyPr wrap="none" anchor="ctr"/>
          <a:lstStyle/>
          <a:p>
            <a:endParaRPr lang="en-GB" dirty="0"/>
          </a:p>
        </p:txBody>
      </p:sp>
      <p:sp>
        <p:nvSpPr>
          <p:cNvPr id="31841" name="Line 172"/>
          <p:cNvSpPr>
            <a:spLocks noChangeShapeType="1"/>
          </p:cNvSpPr>
          <p:nvPr/>
        </p:nvSpPr>
        <p:spPr bwMode="auto">
          <a:xfrm>
            <a:off x="6446838" y="4887913"/>
            <a:ext cx="1587" cy="725487"/>
          </a:xfrm>
          <a:prstGeom prst="line">
            <a:avLst/>
          </a:prstGeom>
          <a:noFill/>
          <a:ln w="0">
            <a:solidFill>
              <a:srgbClr val="C0C0C0"/>
            </a:solidFill>
            <a:prstDash val="sysDot"/>
            <a:round/>
            <a:headEnd/>
            <a:tailEnd/>
          </a:ln>
        </p:spPr>
        <p:txBody>
          <a:bodyPr/>
          <a:lstStyle/>
          <a:p>
            <a:endParaRPr lang="en-GB" dirty="0"/>
          </a:p>
        </p:txBody>
      </p:sp>
      <p:sp>
        <p:nvSpPr>
          <p:cNvPr id="31842" name="Line 173"/>
          <p:cNvSpPr>
            <a:spLocks noChangeShapeType="1"/>
          </p:cNvSpPr>
          <p:nvPr/>
        </p:nvSpPr>
        <p:spPr bwMode="auto">
          <a:xfrm>
            <a:off x="6550025" y="4633913"/>
            <a:ext cx="1588" cy="979487"/>
          </a:xfrm>
          <a:prstGeom prst="line">
            <a:avLst/>
          </a:prstGeom>
          <a:noFill/>
          <a:ln w="0">
            <a:solidFill>
              <a:srgbClr val="C0C0C0"/>
            </a:solidFill>
            <a:prstDash val="sysDot"/>
            <a:round/>
            <a:headEnd/>
            <a:tailEnd/>
          </a:ln>
        </p:spPr>
        <p:txBody>
          <a:bodyPr/>
          <a:lstStyle/>
          <a:p>
            <a:endParaRPr lang="en-GB" dirty="0"/>
          </a:p>
        </p:txBody>
      </p:sp>
      <p:sp>
        <p:nvSpPr>
          <p:cNvPr id="31843" name="Line 174"/>
          <p:cNvSpPr>
            <a:spLocks noChangeShapeType="1"/>
          </p:cNvSpPr>
          <p:nvPr/>
        </p:nvSpPr>
        <p:spPr bwMode="auto">
          <a:xfrm>
            <a:off x="7615238" y="4906963"/>
            <a:ext cx="0" cy="706437"/>
          </a:xfrm>
          <a:prstGeom prst="line">
            <a:avLst/>
          </a:prstGeom>
          <a:noFill/>
          <a:ln w="0">
            <a:solidFill>
              <a:srgbClr val="C0C0C0"/>
            </a:solidFill>
            <a:prstDash val="sysDot"/>
            <a:round/>
            <a:headEnd/>
            <a:tailEnd/>
          </a:ln>
        </p:spPr>
        <p:txBody>
          <a:bodyPr/>
          <a:lstStyle/>
          <a:p>
            <a:endParaRPr lang="en-GB" dirty="0"/>
          </a:p>
        </p:txBody>
      </p:sp>
      <p:sp>
        <p:nvSpPr>
          <p:cNvPr id="31844" name="Line 175"/>
          <p:cNvSpPr>
            <a:spLocks noChangeShapeType="1"/>
          </p:cNvSpPr>
          <p:nvPr/>
        </p:nvSpPr>
        <p:spPr bwMode="auto">
          <a:xfrm>
            <a:off x="7705725" y="4922838"/>
            <a:ext cx="1588" cy="690562"/>
          </a:xfrm>
          <a:prstGeom prst="line">
            <a:avLst/>
          </a:prstGeom>
          <a:noFill/>
          <a:ln w="0">
            <a:solidFill>
              <a:srgbClr val="C0C0C0"/>
            </a:solidFill>
            <a:prstDash val="sysDot"/>
            <a:round/>
            <a:headEnd/>
            <a:tailEnd/>
          </a:ln>
        </p:spPr>
        <p:txBody>
          <a:bodyPr/>
          <a:lstStyle/>
          <a:p>
            <a:endParaRPr lang="en-GB" dirty="0"/>
          </a:p>
        </p:txBody>
      </p:sp>
      <p:sp>
        <p:nvSpPr>
          <p:cNvPr id="31845" name="Line 176"/>
          <p:cNvSpPr>
            <a:spLocks noChangeShapeType="1"/>
          </p:cNvSpPr>
          <p:nvPr/>
        </p:nvSpPr>
        <p:spPr bwMode="auto">
          <a:xfrm>
            <a:off x="7858125" y="4883150"/>
            <a:ext cx="0" cy="730250"/>
          </a:xfrm>
          <a:prstGeom prst="line">
            <a:avLst/>
          </a:prstGeom>
          <a:noFill/>
          <a:ln w="0">
            <a:solidFill>
              <a:srgbClr val="C0C0C0"/>
            </a:solidFill>
            <a:prstDash val="sysDot"/>
            <a:round/>
            <a:headEnd/>
            <a:tailEnd/>
          </a:ln>
        </p:spPr>
        <p:txBody>
          <a:bodyPr/>
          <a:lstStyle/>
          <a:p>
            <a:endParaRPr lang="en-GB" dirty="0"/>
          </a:p>
        </p:txBody>
      </p:sp>
      <p:sp>
        <p:nvSpPr>
          <p:cNvPr id="31846" name="Line 177"/>
          <p:cNvSpPr>
            <a:spLocks noChangeShapeType="1"/>
          </p:cNvSpPr>
          <p:nvPr/>
        </p:nvSpPr>
        <p:spPr bwMode="auto">
          <a:xfrm>
            <a:off x="7954963" y="4802188"/>
            <a:ext cx="0" cy="811212"/>
          </a:xfrm>
          <a:prstGeom prst="line">
            <a:avLst/>
          </a:prstGeom>
          <a:noFill/>
          <a:ln w="0">
            <a:solidFill>
              <a:srgbClr val="C0C0C0"/>
            </a:solidFill>
            <a:prstDash val="sysDot"/>
            <a:round/>
            <a:headEnd/>
            <a:tailEnd/>
          </a:ln>
        </p:spPr>
        <p:txBody>
          <a:bodyPr/>
          <a:lstStyle/>
          <a:p>
            <a:endParaRPr lang="en-GB" dirty="0"/>
          </a:p>
        </p:txBody>
      </p:sp>
      <p:sp>
        <p:nvSpPr>
          <p:cNvPr id="31847" name="Line 178"/>
          <p:cNvSpPr>
            <a:spLocks noChangeShapeType="1"/>
          </p:cNvSpPr>
          <p:nvPr/>
        </p:nvSpPr>
        <p:spPr bwMode="auto">
          <a:xfrm>
            <a:off x="6326188" y="4437063"/>
            <a:ext cx="0" cy="598487"/>
          </a:xfrm>
          <a:prstGeom prst="line">
            <a:avLst/>
          </a:prstGeom>
          <a:noFill/>
          <a:ln w="19050">
            <a:solidFill>
              <a:srgbClr val="FFFFFF"/>
            </a:solidFill>
            <a:round/>
            <a:headEnd/>
            <a:tailEnd/>
          </a:ln>
        </p:spPr>
        <p:txBody>
          <a:bodyPr/>
          <a:lstStyle/>
          <a:p>
            <a:endParaRPr lang="en-GB" dirty="0"/>
          </a:p>
        </p:txBody>
      </p:sp>
      <p:sp>
        <p:nvSpPr>
          <p:cNvPr id="31848" name="Line 179"/>
          <p:cNvSpPr>
            <a:spLocks noChangeShapeType="1"/>
          </p:cNvSpPr>
          <p:nvPr/>
        </p:nvSpPr>
        <p:spPr bwMode="auto">
          <a:xfrm>
            <a:off x="6303963" y="4737100"/>
            <a:ext cx="22225" cy="0"/>
          </a:xfrm>
          <a:prstGeom prst="line">
            <a:avLst/>
          </a:prstGeom>
          <a:noFill/>
          <a:ln w="19050">
            <a:solidFill>
              <a:srgbClr val="FFFFFF"/>
            </a:solidFill>
            <a:round/>
            <a:headEnd/>
            <a:tailEnd/>
          </a:ln>
        </p:spPr>
        <p:txBody>
          <a:bodyPr/>
          <a:lstStyle/>
          <a:p>
            <a:endParaRPr lang="en-GB" dirty="0"/>
          </a:p>
        </p:txBody>
      </p:sp>
      <p:sp>
        <p:nvSpPr>
          <p:cNvPr id="31849" name="Line 180"/>
          <p:cNvSpPr>
            <a:spLocks noChangeShapeType="1"/>
          </p:cNvSpPr>
          <p:nvPr/>
        </p:nvSpPr>
        <p:spPr bwMode="auto">
          <a:xfrm>
            <a:off x="6303963" y="4437063"/>
            <a:ext cx="22225" cy="1587"/>
          </a:xfrm>
          <a:prstGeom prst="line">
            <a:avLst/>
          </a:prstGeom>
          <a:noFill/>
          <a:ln w="19050">
            <a:solidFill>
              <a:srgbClr val="FFFFFF"/>
            </a:solidFill>
            <a:round/>
            <a:headEnd/>
            <a:tailEnd/>
          </a:ln>
        </p:spPr>
        <p:txBody>
          <a:bodyPr/>
          <a:lstStyle/>
          <a:p>
            <a:endParaRPr lang="en-GB" dirty="0"/>
          </a:p>
        </p:txBody>
      </p:sp>
      <p:sp>
        <p:nvSpPr>
          <p:cNvPr id="31850" name="Line 181"/>
          <p:cNvSpPr>
            <a:spLocks noChangeShapeType="1"/>
          </p:cNvSpPr>
          <p:nvPr/>
        </p:nvSpPr>
        <p:spPr bwMode="auto">
          <a:xfrm flipV="1">
            <a:off x="6394450" y="4751388"/>
            <a:ext cx="104775" cy="241300"/>
          </a:xfrm>
          <a:prstGeom prst="line">
            <a:avLst/>
          </a:prstGeom>
          <a:noFill/>
          <a:ln w="28575">
            <a:solidFill>
              <a:srgbClr val="FF0066"/>
            </a:solidFill>
            <a:round/>
            <a:headEnd/>
            <a:tailEnd/>
          </a:ln>
        </p:spPr>
        <p:txBody>
          <a:bodyPr/>
          <a:lstStyle/>
          <a:p>
            <a:endParaRPr lang="en-GB" dirty="0"/>
          </a:p>
        </p:txBody>
      </p:sp>
      <p:sp>
        <p:nvSpPr>
          <p:cNvPr id="31851" name="Line 182"/>
          <p:cNvSpPr>
            <a:spLocks noChangeShapeType="1"/>
          </p:cNvSpPr>
          <p:nvPr/>
        </p:nvSpPr>
        <p:spPr bwMode="auto">
          <a:xfrm flipV="1">
            <a:off x="6503988" y="4437063"/>
            <a:ext cx="120650" cy="300037"/>
          </a:xfrm>
          <a:prstGeom prst="line">
            <a:avLst/>
          </a:prstGeom>
          <a:noFill/>
          <a:ln w="28575">
            <a:solidFill>
              <a:srgbClr val="FF0066"/>
            </a:solidFill>
            <a:round/>
            <a:headEnd/>
            <a:tailEnd/>
          </a:ln>
        </p:spPr>
        <p:txBody>
          <a:bodyPr/>
          <a:lstStyle/>
          <a:p>
            <a:endParaRPr lang="en-GB" dirty="0"/>
          </a:p>
        </p:txBody>
      </p:sp>
      <p:sp>
        <p:nvSpPr>
          <p:cNvPr id="31852" name="Line 183"/>
          <p:cNvSpPr>
            <a:spLocks noChangeShapeType="1"/>
          </p:cNvSpPr>
          <p:nvPr/>
        </p:nvSpPr>
        <p:spPr bwMode="auto">
          <a:xfrm>
            <a:off x="6624638" y="4437063"/>
            <a:ext cx="117475" cy="120650"/>
          </a:xfrm>
          <a:prstGeom prst="line">
            <a:avLst/>
          </a:prstGeom>
          <a:noFill/>
          <a:ln w="28575">
            <a:solidFill>
              <a:srgbClr val="FF0066"/>
            </a:solidFill>
            <a:round/>
            <a:headEnd/>
            <a:tailEnd/>
          </a:ln>
        </p:spPr>
        <p:txBody>
          <a:bodyPr/>
          <a:lstStyle/>
          <a:p>
            <a:endParaRPr lang="en-GB" dirty="0"/>
          </a:p>
        </p:txBody>
      </p:sp>
      <p:sp>
        <p:nvSpPr>
          <p:cNvPr id="31853" name="Line 184"/>
          <p:cNvSpPr>
            <a:spLocks noChangeShapeType="1"/>
          </p:cNvSpPr>
          <p:nvPr/>
        </p:nvSpPr>
        <p:spPr bwMode="auto">
          <a:xfrm>
            <a:off x="6742113" y="4557713"/>
            <a:ext cx="114300" cy="68262"/>
          </a:xfrm>
          <a:prstGeom prst="line">
            <a:avLst/>
          </a:prstGeom>
          <a:noFill/>
          <a:ln w="28575">
            <a:solidFill>
              <a:srgbClr val="FF0066"/>
            </a:solidFill>
            <a:round/>
            <a:headEnd/>
            <a:tailEnd/>
          </a:ln>
        </p:spPr>
        <p:txBody>
          <a:bodyPr/>
          <a:lstStyle/>
          <a:p>
            <a:endParaRPr lang="en-GB" dirty="0"/>
          </a:p>
        </p:txBody>
      </p:sp>
      <p:sp>
        <p:nvSpPr>
          <p:cNvPr id="31854" name="Line 185"/>
          <p:cNvSpPr>
            <a:spLocks noChangeShapeType="1"/>
          </p:cNvSpPr>
          <p:nvPr/>
        </p:nvSpPr>
        <p:spPr bwMode="auto">
          <a:xfrm flipV="1">
            <a:off x="6861175" y="4597400"/>
            <a:ext cx="120650" cy="30163"/>
          </a:xfrm>
          <a:prstGeom prst="line">
            <a:avLst/>
          </a:prstGeom>
          <a:noFill/>
          <a:ln w="28575">
            <a:solidFill>
              <a:srgbClr val="FF0066"/>
            </a:solidFill>
            <a:round/>
            <a:headEnd/>
            <a:tailEnd/>
          </a:ln>
        </p:spPr>
        <p:txBody>
          <a:bodyPr/>
          <a:lstStyle/>
          <a:p>
            <a:endParaRPr lang="en-GB" dirty="0"/>
          </a:p>
        </p:txBody>
      </p:sp>
      <p:sp>
        <p:nvSpPr>
          <p:cNvPr id="31855" name="Line 186"/>
          <p:cNvSpPr>
            <a:spLocks noChangeShapeType="1"/>
          </p:cNvSpPr>
          <p:nvPr/>
        </p:nvSpPr>
        <p:spPr bwMode="auto">
          <a:xfrm>
            <a:off x="6981825" y="4597400"/>
            <a:ext cx="119063" cy="79375"/>
          </a:xfrm>
          <a:prstGeom prst="line">
            <a:avLst/>
          </a:prstGeom>
          <a:noFill/>
          <a:ln w="28575">
            <a:solidFill>
              <a:srgbClr val="FF0066"/>
            </a:solidFill>
            <a:round/>
            <a:headEnd/>
            <a:tailEnd/>
          </a:ln>
        </p:spPr>
        <p:txBody>
          <a:bodyPr/>
          <a:lstStyle/>
          <a:p>
            <a:endParaRPr lang="en-GB" dirty="0"/>
          </a:p>
        </p:txBody>
      </p:sp>
      <p:sp>
        <p:nvSpPr>
          <p:cNvPr id="31856" name="Line 187"/>
          <p:cNvSpPr>
            <a:spLocks noChangeShapeType="1"/>
          </p:cNvSpPr>
          <p:nvPr/>
        </p:nvSpPr>
        <p:spPr bwMode="auto">
          <a:xfrm flipV="1">
            <a:off x="7100888" y="4668838"/>
            <a:ext cx="120650" cy="7937"/>
          </a:xfrm>
          <a:prstGeom prst="line">
            <a:avLst/>
          </a:prstGeom>
          <a:noFill/>
          <a:ln w="28575">
            <a:solidFill>
              <a:srgbClr val="FF0066"/>
            </a:solidFill>
            <a:round/>
            <a:headEnd/>
            <a:tailEnd/>
          </a:ln>
        </p:spPr>
        <p:txBody>
          <a:bodyPr/>
          <a:lstStyle/>
          <a:p>
            <a:endParaRPr lang="en-GB" dirty="0"/>
          </a:p>
        </p:txBody>
      </p:sp>
      <p:sp>
        <p:nvSpPr>
          <p:cNvPr id="31857" name="Line 188"/>
          <p:cNvSpPr>
            <a:spLocks noChangeShapeType="1"/>
          </p:cNvSpPr>
          <p:nvPr/>
        </p:nvSpPr>
        <p:spPr bwMode="auto">
          <a:xfrm>
            <a:off x="7335838" y="4692650"/>
            <a:ext cx="80962" cy="34925"/>
          </a:xfrm>
          <a:prstGeom prst="line">
            <a:avLst/>
          </a:prstGeom>
          <a:noFill/>
          <a:ln w="28575">
            <a:solidFill>
              <a:srgbClr val="FF0066"/>
            </a:solidFill>
            <a:round/>
            <a:headEnd/>
            <a:tailEnd/>
          </a:ln>
        </p:spPr>
        <p:txBody>
          <a:bodyPr/>
          <a:lstStyle/>
          <a:p>
            <a:endParaRPr lang="en-GB" dirty="0"/>
          </a:p>
        </p:txBody>
      </p:sp>
      <p:sp>
        <p:nvSpPr>
          <p:cNvPr id="31858" name="Line 189"/>
          <p:cNvSpPr>
            <a:spLocks noChangeShapeType="1"/>
          </p:cNvSpPr>
          <p:nvPr/>
        </p:nvSpPr>
        <p:spPr bwMode="auto">
          <a:xfrm>
            <a:off x="7416800" y="4727575"/>
            <a:ext cx="120650" cy="144463"/>
          </a:xfrm>
          <a:prstGeom prst="line">
            <a:avLst/>
          </a:prstGeom>
          <a:noFill/>
          <a:ln w="28575">
            <a:solidFill>
              <a:srgbClr val="FF0066"/>
            </a:solidFill>
            <a:round/>
            <a:headEnd/>
            <a:tailEnd/>
          </a:ln>
        </p:spPr>
        <p:txBody>
          <a:bodyPr/>
          <a:lstStyle/>
          <a:p>
            <a:endParaRPr lang="en-GB" dirty="0"/>
          </a:p>
        </p:txBody>
      </p:sp>
      <p:sp>
        <p:nvSpPr>
          <p:cNvPr id="31859" name="Line 190"/>
          <p:cNvSpPr>
            <a:spLocks noChangeShapeType="1"/>
          </p:cNvSpPr>
          <p:nvPr/>
        </p:nvSpPr>
        <p:spPr bwMode="auto">
          <a:xfrm>
            <a:off x="7537450" y="4872038"/>
            <a:ext cx="117475" cy="41275"/>
          </a:xfrm>
          <a:prstGeom prst="line">
            <a:avLst/>
          </a:prstGeom>
          <a:noFill/>
          <a:ln w="28575">
            <a:solidFill>
              <a:srgbClr val="FF0066"/>
            </a:solidFill>
            <a:round/>
            <a:headEnd/>
            <a:tailEnd/>
          </a:ln>
        </p:spPr>
        <p:txBody>
          <a:bodyPr/>
          <a:lstStyle/>
          <a:p>
            <a:endParaRPr lang="en-GB" dirty="0"/>
          </a:p>
        </p:txBody>
      </p:sp>
      <p:sp>
        <p:nvSpPr>
          <p:cNvPr id="31860" name="Line 191"/>
          <p:cNvSpPr>
            <a:spLocks noChangeShapeType="1"/>
          </p:cNvSpPr>
          <p:nvPr/>
        </p:nvSpPr>
        <p:spPr bwMode="auto">
          <a:xfrm>
            <a:off x="7654925" y="4913313"/>
            <a:ext cx="119063" cy="14287"/>
          </a:xfrm>
          <a:prstGeom prst="line">
            <a:avLst/>
          </a:prstGeom>
          <a:noFill/>
          <a:ln w="28575">
            <a:solidFill>
              <a:srgbClr val="FF0066"/>
            </a:solidFill>
            <a:round/>
            <a:headEnd/>
            <a:tailEnd/>
          </a:ln>
        </p:spPr>
        <p:txBody>
          <a:bodyPr/>
          <a:lstStyle/>
          <a:p>
            <a:endParaRPr lang="en-GB" dirty="0"/>
          </a:p>
        </p:txBody>
      </p:sp>
      <p:sp>
        <p:nvSpPr>
          <p:cNvPr id="31861" name="Line 192"/>
          <p:cNvSpPr>
            <a:spLocks noChangeShapeType="1"/>
          </p:cNvSpPr>
          <p:nvPr/>
        </p:nvSpPr>
        <p:spPr bwMode="auto">
          <a:xfrm flipV="1">
            <a:off x="7773988" y="4852988"/>
            <a:ext cx="119062" cy="74612"/>
          </a:xfrm>
          <a:prstGeom prst="line">
            <a:avLst/>
          </a:prstGeom>
          <a:noFill/>
          <a:ln w="28575">
            <a:solidFill>
              <a:srgbClr val="FF0066"/>
            </a:solidFill>
            <a:round/>
            <a:headEnd/>
            <a:tailEnd/>
          </a:ln>
        </p:spPr>
        <p:txBody>
          <a:bodyPr/>
          <a:lstStyle/>
          <a:p>
            <a:endParaRPr lang="en-GB" dirty="0"/>
          </a:p>
        </p:txBody>
      </p:sp>
      <p:sp>
        <p:nvSpPr>
          <p:cNvPr id="31862" name="Line 193"/>
          <p:cNvSpPr>
            <a:spLocks noChangeShapeType="1"/>
          </p:cNvSpPr>
          <p:nvPr/>
        </p:nvSpPr>
        <p:spPr bwMode="auto">
          <a:xfrm flipV="1">
            <a:off x="7893050" y="4748213"/>
            <a:ext cx="119063" cy="104775"/>
          </a:xfrm>
          <a:prstGeom prst="line">
            <a:avLst/>
          </a:prstGeom>
          <a:noFill/>
          <a:ln w="28575">
            <a:solidFill>
              <a:srgbClr val="FF0066"/>
            </a:solidFill>
            <a:round/>
            <a:headEnd/>
            <a:tailEnd/>
          </a:ln>
        </p:spPr>
        <p:txBody>
          <a:bodyPr/>
          <a:lstStyle/>
          <a:p>
            <a:endParaRPr lang="en-GB" dirty="0"/>
          </a:p>
        </p:txBody>
      </p:sp>
      <p:sp>
        <p:nvSpPr>
          <p:cNvPr id="31863" name="Line 194"/>
          <p:cNvSpPr>
            <a:spLocks noChangeShapeType="1"/>
          </p:cNvSpPr>
          <p:nvPr/>
        </p:nvSpPr>
        <p:spPr bwMode="auto">
          <a:xfrm>
            <a:off x="8012113" y="4748213"/>
            <a:ext cx="122237" cy="134937"/>
          </a:xfrm>
          <a:prstGeom prst="line">
            <a:avLst/>
          </a:prstGeom>
          <a:noFill/>
          <a:ln w="28575">
            <a:solidFill>
              <a:srgbClr val="FF0066"/>
            </a:solidFill>
            <a:round/>
            <a:headEnd/>
            <a:tailEnd/>
          </a:ln>
        </p:spPr>
        <p:txBody>
          <a:bodyPr/>
          <a:lstStyle/>
          <a:p>
            <a:endParaRPr lang="en-GB" dirty="0"/>
          </a:p>
        </p:txBody>
      </p:sp>
      <p:sp>
        <p:nvSpPr>
          <p:cNvPr id="31864" name="Line 195"/>
          <p:cNvSpPr>
            <a:spLocks noChangeShapeType="1"/>
          </p:cNvSpPr>
          <p:nvPr/>
        </p:nvSpPr>
        <p:spPr bwMode="auto">
          <a:xfrm flipV="1">
            <a:off x="8134350" y="4872038"/>
            <a:ext cx="117475" cy="11112"/>
          </a:xfrm>
          <a:prstGeom prst="line">
            <a:avLst/>
          </a:prstGeom>
          <a:noFill/>
          <a:ln w="28575">
            <a:solidFill>
              <a:srgbClr val="FF0066"/>
            </a:solidFill>
            <a:round/>
            <a:headEnd/>
            <a:tailEnd/>
          </a:ln>
        </p:spPr>
        <p:txBody>
          <a:bodyPr/>
          <a:lstStyle/>
          <a:p>
            <a:endParaRPr lang="en-GB" dirty="0"/>
          </a:p>
        </p:txBody>
      </p:sp>
      <p:sp>
        <p:nvSpPr>
          <p:cNvPr id="31865" name="Line 196"/>
          <p:cNvSpPr>
            <a:spLocks noChangeShapeType="1"/>
          </p:cNvSpPr>
          <p:nvPr/>
        </p:nvSpPr>
        <p:spPr bwMode="auto">
          <a:xfrm>
            <a:off x="8251825" y="4872038"/>
            <a:ext cx="117475" cy="41275"/>
          </a:xfrm>
          <a:prstGeom prst="line">
            <a:avLst/>
          </a:prstGeom>
          <a:noFill/>
          <a:ln w="28575">
            <a:solidFill>
              <a:srgbClr val="FF0066"/>
            </a:solidFill>
            <a:round/>
            <a:headEnd/>
            <a:tailEnd/>
          </a:ln>
        </p:spPr>
        <p:txBody>
          <a:bodyPr/>
          <a:lstStyle/>
          <a:p>
            <a:endParaRPr lang="en-GB" dirty="0"/>
          </a:p>
        </p:txBody>
      </p:sp>
      <p:sp>
        <p:nvSpPr>
          <p:cNvPr id="31866" name="Rectangle 197"/>
          <p:cNvSpPr>
            <a:spLocks noChangeArrowheads="1"/>
          </p:cNvSpPr>
          <p:nvPr/>
        </p:nvSpPr>
        <p:spPr bwMode="auto">
          <a:xfrm>
            <a:off x="6154738" y="5003800"/>
            <a:ext cx="169862" cy="122238"/>
          </a:xfrm>
          <a:prstGeom prst="rect">
            <a:avLst/>
          </a:prstGeom>
          <a:noFill/>
          <a:ln w="9525">
            <a:noFill/>
            <a:miter lim="800000"/>
            <a:headEnd/>
            <a:tailEnd/>
          </a:ln>
        </p:spPr>
        <p:txBody>
          <a:bodyPr wrap="none" lIns="0" tIns="0" rIns="0" bIns="0">
            <a:spAutoFit/>
          </a:bodyPr>
          <a:lstStyle/>
          <a:p>
            <a:pPr algn="l"/>
            <a:r>
              <a:rPr lang="en-US" sz="800" dirty="0">
                <a:solidFill>
                  <a:srgbClr val="FFFFFF"/>
                </a:solidFill>
              </a:rPr>
              <a:t>100</a:t>
            </a:r>
            <a:endParaRPr lang="en-US" sz="800" b="0" dirty="0">
              <a:latin typeface="Times New Roman" pitchFamily="18" charset="0"/>
            </a:endParaRPr>
          </a:p>
        </p:txBody>
      </p:sp>
      <p:sp>
        <p:nvSpPr>
          <p:cNvPr id="31867" name="Rectangle 198"/>
          <p:cNvSpPr>
            <a:spLocks noChangeArrowheads="1"/>
          </p:cNvSpPr>
          <p:nvPr/>
        </p:nvSpPr>
        <p:spPr bwMode="auto">
          <a:xfrm>
            <a:off x="6154738" y="4706938"/>
            <a:ext cx="169862" cy="122237"/>
          </a:xfrm>
          <a:prstGeom prst="rect">
            <a:avLst/>
          </a:prstGeom>
          <a:noFill/>
          <a:ln w="9525">
            <a:noFill/>
            <a:miter lim="800000"/>
            <a:headEnd/>
            <a:tailEnd/>
          </a:ln>
        </p:spPr>
        <p:txBody>
          <a:bodyPr wrap="none" lIns="0" tIns="0" rIns="0" bIns="0">
            <a:spAutoFit/>
          </a:bodyPr>
          <a:lstStyle/>
          <a:p>
            <a:pPr algn="l"/>
            <a:r>
              <a:rPr lang="en-US" sz="800" dirty="0">
                <a:solidFill>
                  <a:srgbClr val="FFFFFF"/>
                </a:solidFill>
              </a:rPr>
              <a:t>150</a:t>
            </a:r>
            <a:endParaRPr lang="en-US" sz="800" b="0" dirty="0">
              <a:latin typeface="Times New Roman" pitchFamily="18" charset="0"/>
            </a:endParaRPr>
          </a:p>
        </p:txBody>
      </p:sp>
      <p:sp>
        <p:nvSpPr>
          <p:cNvPr id="31868" name="Rectangle 199"/>
          <p:cNvSpPr>
            <a:spLocks noChangeArrowheads="1"/>
          </p:cNvSpPr>
          <p:nvPr/>
        </p:nvSpPr>
        <p:spPr bwMode="auto">
          <a:xfrm>
            <a:off x="6154738" y="4406900"/>
            <a:ext cx="169862" cy="122238"/>
          </a:xfrm>
          <a:prstGeom prst="rect">
            <a:avLst/>
          </a:prstGeom>
          <a:noFill/>
          <a:ln w="9525">
            <a:noFill/>
            <a:miter lim="800000"/>
            <a:headEnd/>
            <a:tailEnd/>
          </a:ln>
        </p:spPr>
        <p:txBody>
          <a:bodyPr wrap="none" lIns="0" tIns="0" rIns="0" bIns="0">
            <a:spAutoFit/>
          </a:bodyPr>
          <a:lstStyle/>
          <a:p>
            <a:pPr algn="l"/>
            <a:r>
              <a:rPr lang="en-US" sz="800" dirty="0">
                <a:solidFill>
                  <a:srgbClr val="FFFFFF"/>
                </a:solidFill>
              </a:rPr>
              <a:t>200</a:t>
            </a:r>
            <a:endParaRPr lang="en-US" sz="800" b="0" dirty="0">
              <a:latin typeface="Times New Roman" pitchFamily="18" charset="0"/>
            </a:endParaRPr>
          </a:p>
        </p:txBody>
      </p:sp>
      <p:sp>
        <p:nvSpPr>
          <p:cNvPr id="31869" name="Rectangle 200"/>
          <p:cNvSpPr>
            <a:spLocks noChangeArrowheads="1"/>
          </p:cNvSpPr>
          <p:nvPr/>
        </p:nvSpPr>
        <p:spPr bwMode="auto">
          <a:xfrm rot="-5400000">
            <a:off x="5312569" y="5279232"/>
            <a:ext cx="1495425" cy="122237"/>
          </a:xfrm>
          <a:prstGeom prst="rect">
            <a:avLst/>
          </a:prstGeom>
          <a:noFill/>
          <a:ln w="9525">
            <a:noFill/>
            <a:miter lim="800000"/>
            <a:headEnd/>
            <a:tailEnd/>
          </a:ln>
        </p:spPr>
        <p:txBody>
          <a:bodyPr wrap="none" lIns="0" tIns="0" rIns="0" bIns="0">
            <a:spAutoFit/>
          </a:bodyPr>
          <a:lstStyle/>
          <a:p>
            <a:r>
              <a:rPr lang="en-US" sz="800" dirty="0">
                <a:solidFill>
                  <a:srgbClr val="FFFFFF"/>
                </a:solidFill>
              </a:rPr>
              <a:t>DA Concentration (% Baseline)</a:t>
            </a:r>
            <a:endParaRPr lang="en-US" sz="800" b="0" dirty="0">
              <a:latin typeface="Times New Roman" pitchFamily="18" charset="0"/>
            </a:endParaRPr>
          </a:p>
        </p:txBody>
      </p:sp>
      <p:grpSp>
        <p:nvGrpSpPr>
          <p:cNvPr id="18" name="Group 201"/>
          <p:cNvGrpSpPr>
            <a:grpSpLocks/>
          </p:cNvGrpSpPr>
          <p:nvPr/>
        </p:nvGrpSpPr>
        <p:grpSpPr bwMode="auto">
          <a:xfrm>
            <a:off x="7126288" y="5994400"/>
            <a:ext cx="738187" cy="279400"/>
            <a:chOff x="509" y="3094"/>
            <a:chExt cx="1241" cy="617"/>
          </a:xfrm>
        </p:grpSpPr>
        <p:sp>
          <p:nvSpPr>
            <p:cNvPr id="32147" name="Rectangle 202"/>
            <p:cNvSpPr>
              <a:spLocks noChangeArrowheads="1"/>
            </p:cNvSpPr>
            <p:nvPr/>
          </p:nvSpPr>
          <p:spPr bwMode="auto">
            <a:xfrm>
              <a:off x="509" y="3121"/>
              <a:ext cx="73" cy="72"/>
            </a:xfrm>
            <a:prstGeom prst="rect">
              <a:avLst/>
            </a:prstGeom>
            <a:noFill/>
            <a:ln w="9525">
              <a:noFill/>
              <a:miter lim="800000"/>
              <a:headEnd/>
              <a:tailEnd/>
            </a:ln>
          </p:spPr>
          <p:txBody>
            <a:bodyPr/>
            <a:lstStyle/>
            <a:p>
              <a:endParaRPr lang="en-GB" dirty="0"/>
            </a:p>
          </p:txBody>
        </p:sp>
        <p:sp>
          <p:nvSpPr>
            <p:cNvPr id="32148" name="Rectangle 203"/>
            <p:cNvSpPr>
              <a:spLocks noChangeArrowheads="1"/>
            </p:cNvSpPr>
            <p:nvPr/>
          </p:nvSpPr>
          <p:spPr bwMode="auto">
            <a:xfrm>
              <a:off x="629" y="3094"/>
              <a:ext cx="608" cy="312"/>
            </a:xfrm>
            <a:prstGeom prst="rect">
              <a:avLst/>
            </a:prstGeom>
            <a:noFill/>
            <a:ln w="9525">
              <a:noFill/>
              <a:miter lim="800000"/>
              <a:headEnd/>
              <a:tailEnd/>
            </a:ln>
          </p:spPr>
          <p:txBody>
            <a:bodyPr wrap="none" lIns="0" tIns="0" rIns="0" bIns="0">
              <a:spAutoFit/>
            </a:bodyPr>
            <a:lstStyle/>
            <a:p>
              <a:pPr algn="l">
                <a:lnSpc>
                  <a:spcPct val="115000"/>
                </a:lnSpc>
              </a:pPr>
              <a:r>
                <a:rPr lang="en-US" sz="800" dirty="0">
                  <a:solidFill>
                    <a:srgbClr val="FFFFFF"/>
                  </a:solidFill>
                </a:rPr>
                <a:t>Mounts</a:t>
              </a:r>
              <a:endParaRPr lang="en-US" sz="800" b="0" dirty="0">
                <a:latin typeface="Times New Roman" pitchFamily="18" charset="0"/>
              </a:endParaRPr>
            </a:p>
          </p:txBody>
        </p:sp>
        <p:sp>
          <p:nvSpPr>
            <p:cNvPr id="32149" name="Rectangle 204"/>
            <p:cNvSpPr>
              <a:spLocks noChangeArrowheads="1"/>
            </p:cNvSpPr>
            <p:nvPr/>
          </p:nvSpPr>
          <p:spPr bwMode="auto">
            <a:xfrm>
              <a:off x="510" y="3275"/>
              <a:ext cx="72" cy="72"/>
            </a:xfrm>
            <a:prstGeom prst="rect">
              <a:avLst/>
            </a:prstGeom>
            <a:noFill/>
            <a:ln w="9525">
              <a:noFill/>
              <a:miter lim="800000"/>
              <a:headEnd/>
              <a:tailEnd/>
            </a:ln>
          </p:spPr>
          <p:txBody>
            <a:bodyPr/>
            <a:lstStyle/>
            <a:p>
              <a:endParaRPr lang="en-GB" dirty="0"/>
            </a:p>
          </p:txBody>
        </p:sp>
        <p:sp>
          <p:nvSpPr>
            <p:cNvPr id="32150" name="Rectangle 205"/>
            <p:cNvSpPr>
              <a:spLocks noChangeArrowheads="1"/>
            </p:cNvSpPr>
            <p:nvPr/>
          </p:nvSpPr>
          <p:spPr bwMode="auto">
            <a:xfrm>
              <a:off x="629" y="3248"/>
              <a:ext cx="1121" cy="312"/>
            </a:xfrm>
            <a:prstGeom prst="rect">
              <a:avLst/>
            </a:prstGeom>
            <a:noFill/>
            <a:ln w="9525">
              <a:noFill/>
              <a:miter lim="800000"/>
              <a:headEnd/>
              <a:tailEnd/>
            </a:ln>
          </p:spPr>
          <p:txBody>
            <a:bodyPr wrap="none" lIns="0" tIns="0" rIns="0" bIns="0">
              <a:spAutoFit/>
            </a:bodyPr>
            <a:lstStyle/>
            <a:p>
              <a:pPr algn="l">
                <a:lnSpc>
                  <a:spcPct val="115000"/>
                </a:lnSpc>
              </a:pPr>
              <a:r>
                <a:rPr lang="en-US" sz="800" dirty="0">
                  <a:solidFill>
                    <a:srgbClr val="FFFFFF"/>
                  </a:solidFill>
                </a:rPr>
                <a:t>Intromissions</a:t>
              </a:r>
              <a:endParaRPr lang="en-US" sz="800" b="0" dirty="0">
                <a:latin typeface="Times New Roman" pitchFamily="18" charset="0"/>
              </a:endParaRPr>
            </a:p>
          </p:txBody>
        </p:sp>
        <p:sp>
          <p:nvSpPr>
            <p:cNvPr id="32151" name="Rectangle 206"/>
            <p:cNvSpPr>
              <a:spLocks noChangeArrowheads="1"/>
            </p:cNvSpPr>
            <p:nvPr/>
          </p:nvSpPr>
          <p:spPr bwMode="auto">
            <a:xfrm>
              <a:off x="509" y="3420"/>
              <a:ext cx="73" cy="72"/>
            </a:xfrm>
            <a:prstGeom prst="rect">
              <a:avLst/>
            </a:prstGeom>
            <a:noFill/>
            <a:ln w="9525">
              <a:noFill/>
              <a:miter lim="800000"/>
              <a:headEnd/>
              <a:tailEnd/>
            </a:ln>
          </p:spPr>
          <p:txBody>
            <a:bodyPr/>
            <a:lstStyle/>
            <a:p>
              <a:endParaRPr lang="en-GB" dirty="0"/>
            </a:p>
          </p:txBody>
        </p:sp>
        <p:sp>
          <p:nvSpPr>
            <p:cNvPr id="32152" name="Rectangle 207"/>
            <p:cNvSpPr>
              <a:spLocks noChangeArrowheads="1"/>
            </p:cNvSpPr>
            <p:nvPr/>
          </p:nvSpPr>
          <p:spPr bwMode="auto">
            <a:xfrm>
              <a:off x="629" y="3399"/>
              <a:ext cx="1006" cy="312"/>
            </a:xfrm>
            <a:prstGeom prst="rect">
              <a:avLst/>
            </a:prstGeom>
            <a:noFill/>
            <a:ln w="9525">
              <a:noFill/>
              <a:miter lim="800000"/>
              <a:headEnd/>
              <a:tailEnd/>
            </a:ln>
          </p:spPr>
          <p:txBody>
            <a:bodyPr wrap="none" lIns="0" tIns="0" rIns="0" bIns="0">
              <a:spAutoFit/>
            </a:bodyPr>
            <a:lstStyle/>
            <a:p>
              <a:pPr algn="l">
                <a:lnSpc>
                  <a:spcPct val="115000"/>
                </a:lnSpc>
              </a:pPr>
              <a:r>
                <a:rPr lang="en-US" sz="800" dirty="0">
                  <a:solidFill>
                    <a:srgbClr val="FFFFFF"/>
                  </a:solidFill>
                </a:rPr>
                <a:t>Ejaculations</a:t>
              </a:r>
              <a:endParaRPr lang="en-US" sz="800" b="0" dirty="0">
                <a:latin typeface="Times New Roman" pitchFamily="18" charset="0"/>
              </a:endParaRPr>
            </a:p>
          </p:txBody>
        </p:sp>
      </p:grpSp>
      <p:sp>
        <p:nvSpPr>
          <p:cNvPr id="31871" name="Line 208"/>
          <p:cNvSpPr>
            <a:spLocks noChangeShapeType="1"/>
          </p:cNvSpPr>
          <p:nvPr/>
        </p:nvSpPr>
        <p:spPr bwMode="auto">
          <a:xfrm>
            <a:off x="6303963" y="5032375"/>
            <a:ext cx="22225" cy="1588"/>
          </a:xfrm>
          <a:prstGeom prst="line">
            <a:avLst/>
          </a:prstGeom>
          <a:noFill/>
          <a:ln w="19050">
            <a:solidFill>
              <a:srgbClr val="FFFFFF"/>
            </a:solidFill>
            <a:round/>
            <a:headEnd/>
            <a:tailEnd/>
          </a:ln>
        </p:spPr>
        <p:txBody>
          <a:bodyPr/>
          <a:lstStyle/>
          <a:p>
            <a:endParaRPr lang="en-GB" dirty="0"/>
          </a:p>
        </p:txBody>
      </p:sp>
      <p:sp>
        <p:nvSpPr>
          <p:cNvPr id="31872" name="Rectangle 209"/>
          <p:cNvSpPr>
            <a:spLocks noChangeArrowheads="1"/>
          </p:cNvSpPr>
          <p:nvPr/>
        </p:nvSpPr>
        <p:spPr bwMode="auto">
          <a:xfrm>
            <a:off x="8540750" y="5041900"/>
            <a:ext cx="141288" cy="152400"/>
          </a:xfrm>
          <a:prstGeom prst="rect">
            <a:avLst/>
          </a:prstGeom>
          <a:noFill/>
          <a:ln w="9525">
            <a:noFill/>
            <a:miter lim="800000"/>
            <a:headEnd/>
            <a:tailEnd/>
          </a:ln>
        </p:spPr>
        <p:txBody>
          <a:bodyPr wrap="none" lIns="0" tIns="0" rIns="0" bIns="0">
            <a:spAutoFit/>
          </a:bodyPr>
          <a:lstStyle/>
          <a:p>
            <a:pPr algn="l"/>
            <a:r>
              <a:rPr lang="en-US" sz="1000" dirty="0">
                <a:solidFill>
                  <a:srgbClr val="FFFFFF"/>
                </a:solidFill>
              </a:rPr>
              <a:t>15</a:t>
            </a:r>
            <a:endParaRPr lang="en-US" sz="1000" b="0" dirty="0">
              <a:latin typeface="Times New Roman" pitchFamily="18" charset="0"/>
            </a:endParaRPr>
          </a:p>
        </p:txBody>
      </p:sp>
      <p:grpSp>
        <p:nvGrpSpPr>
          <p:cNvPr id="19" name="Group 210"/>
          <p:cNvGrpSpPr>
            <a:grpSpLocks/>
          </p:cNvGrpSpPr>
          <p:nvPr/>
        </p:nvGrpSpPr>
        <p:grpSpPr bwMode="auto">
          <a:xfrm>
            <a:off x="7283450" y="5608638"/>
            <a:ext cx="79375" cy="217487"/>
            <a:chOff x="3073" y="3931"/>
            <a:chExt cx="134" cy="36"/>
          </a:xfrm>
        </p:grpSpPr>
        <p:sp>
          <p:nvSpPr>
            <p:cNvPr id="32145" name="Line 211"/>
            <p:cNvSpPr>
              <a:spLocks noChangeShapeType="1"/>
            </p:cNvSpPr>
            <p:nvPr/>
          </p:nvSpPr>
          <p:spPr bwMode="auto">
            <a:xfrm flipV="1">
              <a:off x="3073" y="3931"/>
              <a:ext cx="1" cy="36"/>
            </a:xfrm>
            <a:prstGeom prst="line">
              <a:avLst/>
            </a:prstGeom>
            <a:noFill/>
            <a:ln w="19050">
              <a:solidFill>
                <a:srgbClr val="FFFFFF"/>
              </a:solidFill>
              <a:round/>
              <a:headEnd/>
              <a:tailEnd/>
            </a:ln>
          </p:spPr>
          <p:txBody>
            <a:bodyPr/>
            <a:lstStyle/>
            <a:p>
              <a:endParaRPr lang="en-GB" dirty="0"/>
            </a:p>
          </p:txBody>
        </p:sp>
        <p:sp>
          <p:nvSpPr>
            <p:cNvPr id="32146" name="Line 212"/>
            <p:cNvSpPr>
              <a:spLocks noChangeShapeType="1"/>
            </p:cNvSpPr>
            <p:nvPr/>
          </p:nvSpPr>
          <p:spPr bwMode="auto">
            <a:xfrm flipV="1">
              <a:off x="3206" y="3931"/>
              <a:ext cx="1" cy="36"/>
            </a:xfrm>
            <a:prstGeom prst="line">
              <a:avLst/>
            </a:prstGeom>
            <a:noFill/>
            <a:ln w="19050">
              <a:solidFill>
                <a:srgbClr val="FFFFFF"/>
              </a:solidFill>
              <a:round/>
              <a:headEnd/>
              <a:tailEnd/>
            </a:ln>
          </p:spPr>
          <p:txBody>
            <a:bodyPr/>
            <a:lstStyle/>
            <a:p>
              <a:endParaRPr lang="en-GB" dirty="0"/>
            </a:p>
          </p:txBody>
        </p:sp>
      </p:grpSp>
      <p:sp>
        <p:nvSpPr>
          <p:cNvPr id="31874" name="Line 213"/>
          <p:cNvSpPr>
            <a:spLocks noChangeShapeType="1"/>
          </p:cNvSpPr>
          <p:nvPr/>
        </p:nvSpPr>
        <p:spPr bwMode="auto">
          <a:xfrm>
            <a:off x="8321675" y="5827713"/>
            <a:ext cx="0" cy="0"/>
          </a:xfrm>
          <a:prstGeom prst="line">
            <a:avLst/>
          </a:prstGeom>
          <a:noFill/>
          <a:ln w="19050">
            <a:solidFill>
              <a:schemeClr val="bg1"/>
            </a:solidFill>
            <a:round/>
            <a:headEnd/>
            <a:tailEnd/>
          </a:ln>
        </p:spPr>
        <p:txBody>
          <a:bodyPr/>
          <a:lstStyle/>
          <a:p>
            <a:endParaRPr lang="en-GB" dirty="0"/>
          </a:p>
        </p:txBody>
      </p:sp>
      <p:sp>
        <p:nvSpPr>
          <p:cNvPr id="31875" name="Line 214"/>
          <p:cNvSpPr>
            <a:spLocks noChangeShapeType="1"/>
          </p:cNvSpPr>
          <p:nvPr/>
        </p:nvSpPr>
        <p:spPr bwMode="auto">
          <a:xfrm flipH="1">
            <a:off x="7264400" y="4665663"/>
            <a:ext cx="39688" cy="55562"/>
          </a:xfrm>
          <a:prstGeom prst="line">
            <a:avLst/>
          </a:prstGeom>
          <a:noFill/>
          <a:ln w="28575">
            <a:solidFill>
              <a:srgbClr val="FF0066"/>
            </a:solidFill>
            <a:round/>
            <a:headEnd/>
            <a:tailEnd/>
          </a:ln>
        </p:spPr>
        <p:txBody>
          <a:bodyPr/>
          <a:lstStyle/>
          <a:p>
            <a:endParaRPr lang="en-GB" dirty="0"/>
          </a:p>
        </p:txBody>
      </p:sp>
      <p:sp>
        <p:nvSpPr>
          <p:cNvPr id="31876" name="Line 215"/>
          <p:cNvSpPr>
            <a:spLocks noChangeShapeType="1"/>
          </p:cNvSpPr>
          <p:nvPr/>
        </p:nvSpPr>
        <p:spPr bwMode="auto">
          <a:xfrm flipH="1">
            <a:off x="7315200" y="4670425"/>
            <a:ext cx="36513" cy="57150"/>
          </a:xfrm>
          <a:prstGeom prst="line">
            <a:avLst/>
          </a:prstGeom>
          <a:noFill/>
          <a:ln w="28575">
            <a:solidFill>
              <a:srgbClr val="FF0066"/>
            </a:solidFill>
            <a:round/>
            <a:headEnd/>
            <a:tailEnd/>
          </a:ln>
        </p:spPr>
        <p:txBody>
          <a:bodyPr/>
          <a:lstStyle/>
          <a:p>
            <a:endParaRPr lang="en-GB" dirty="0"/>
          </a:p>
        </p:txBody>
      </p:sp>
      <p:sp>
        <p:nvSpPr>
          <p:cNvPr id="31877" name="Rectangle 216"/>
          <p:cNvSpPr>
            <a:spLocks noChangeArrowheads="1"/>
          </p:cNvSpPr>
          <p:nvPr/>
        </p:nvSpPr>
        <p:spPr bwMode="auto">
          <a:xfrm>
            <a:off x="6584950" y="5437188"/>
            <a:ext cx="25400" cy="176212"/>
          </a:xfrm>
          <a:prstGeom prst="rect">
            <a:avLst/>
          </a:prstGeom>
          <a:solidFill>
            <a:srgbClr val="FF0066"/>
          </a:solidFill>
          <a:ln w="9525">
            <a:solidFill>
              <a:schemeClr val="bg1"/>
            </a:solidFill>
            <a:miter lim="800000"/>
            <a:headEnd/>
            <a:tailEnd/>
          </a:ln>
        </p:spPr>
        <p:txBody>
          <a:bodyPr/>
          <a:lstStyle/>
          <a:p>
            <a:endParaRPr lang="en-GB" dirty="0"/>
          </a:p>
        </p:txBody>
      </p:sp>
      <p:sp>
        <p:nvSpPr>
          <p:cNvPr id="31878" name="Rectangle 217"/>
          <p:cNvSpPr>
            <a:spLocks noChangeArrowheads="1"/>
          </p:cNvSpPr>
          <p:nvPr/>
        </p:nvSpPr>
        <p:spPr bwMode="auto">
          <a:xfrm>
            <a:off x="6702425" y="5518150"/>
            <a:ext cx="30163" cy="95250"/>
          </a:xfrm>
          <a:prstGeom prst="rect">
            <a:avLst/>
          </a:prstGeom>
          <a:solidFill>
            <a:srgbClr val="FF0066"/>
          </a:solidFill>
          <a:ln w="9525">
            <a:solidFill>
              <a:schemeClr val="bg1"/>
            </a:solidFill>
            <a:miter lim="800000"/>
            <a:headEnd/>
            <a:tailEnd/>
          </a:ln>
        </p:spPr>
        <p:txBody>
          <a:bodyPr/>
          <a:lstStyle/>
          <a:p>
            <a:endParaRPr lang="en-GB" dirty="0"/>
          </a:p>
        </p:txBody>
      </p:sp>
      <p:sp>
        <p:nvSpPr>
          <p:cNvPr id="31879" name="Rectangle 218"/>
          <p:cNvSpPr>
            <a:spLocks noChangeArrowheads="1"/>
          </p:cNvSpPr>
          <p:nvPr/>
        </p:nvSpPr>
        <p:spPr bwMode="auto">
          <a:xfrm>
            <a:off x="6824663" y="5456238"/>
            <a:ext cx="26987" cy="157162"/>
          </a:xfrm>
          <a:prstGeom prst="rect">
            <a:avLst/>
          </a:prstGeom>
          <a:solidFill>
            <a:srgbClr val="FF0066"/>
          </a:solidFill>
          <a:ln w="9525">
            <a:solidFill>
              <a:schemeClr val="bg1"/>
            </a:solidFill>
            <a:miter lim="800000"/>
            <a:headEnd/>
            <a:tailEnd/>
          </a:ln>
        </p:spPr>
        <p:txBody>
          <a:bodyPr/>
          <a:lstStyle/>
          <a:p>
            <a:endParaRPr lang="en-GB" dirty="0"/>
          </a:p>
        </p:txBody>
      </p:sp>
      <p:sp>
        <p:nvSpPr>
          <p:cNvPr id="31880" name="Rectangle 219"/>
          <p:cNvSpPr>
            <a:spLocks noChangeArrowheads="1"/>
          </p:cNvSpPr>
          <p:nvPr/>
        </p:nvSpPr>
        <p:spPr bwMode="auto">
          <a:xfrm>
            <a:off x="6942138" y="5502275"/>
            <a:ext cx="25400" cy="111125"/>
          </a:xfrm>
          <a:prstGeom prst="rect">
            <a:avLst/>
          </a:prstGeom>
          <a:solidFill>
            <a:srgbClr val="FF0066"/>
          </a:solidFill>
          <a:ln w="9525">
            <a:solidFill>
              <a:schemeClr val="bg1"/>
            </a:solidFill>
            <a:miter lim="800000"/>
            <a:headEnd/>
            <a:tailEnd/>
          </a:ln>
        </p:spPr>
        <p:txBody>
          <a:bodyPr/>
          <a:lstStyle/>
          <a:p>
            <a:endParaRPr lang="en-GB" dirty="0"/>
          </a:p>
        </p:txBody>
      </p:sp>
      <p:sp>
        <p:nvSpPr>
          <p:cNvPr id="31881" name="Rectangle 220"/>
          <p:cNvSpPr>
            <a:spLocks noChangeArrowheads="1"/>
          </p:cNvSpPr>
          <p:nvPr/>
        </p:nvSpPr>
        <p:spPr bwMode="auto">
          <a:xfrm>
            <a:off x="7061200" y="5419725"/>
            <a:ext cx="25400" cy="193675"/>
          </a:xfrm>
          <a:prstGeom prst="rect">
            <a:avLst/>
          </a:prstGeom>
          <a:solidFill>
            <a:srgbClr val="FF0066"/>
          </a:solidFill>
          <a:ln w="9525">
            <a:solidFill>
              <a:schemeClr val="bg1"/>
            </a:solidFill>
            <a:miter lim="800000"/>
            <a:headEnd/>
            <a:tailEnd/>
          </a:ln>
        </p:spPr>
        <p:txBody>
          <a:bodyPr/>
          <a:lstStyle/>
          <a:p>
            <a:endParaRPr lang="en-GB" dirty="0"/>
          </a:p>
        </p:txBody>
      </p:sp>
      <p:sp>
        <p:nvSpPr>
          <p:cNvPr id="31882" name="Rectangle 221"/>
          <p:cNvSpPr>
            <a:spLocks noChangeArrowheads="1"/>
          </p:cNvSpPr>
          <p:nvPr/>
        </p:nvSpPr>
        <p:spPr bwMode="auto">
          <a:xfrm>
            <a:off x="7180263" y="5538788"/>
            <a:ext cx="25400" cy="74612"/>
          </a:xfrm>
          <a:prstGeom prst="rect">
            <a:avLst/>
          </a:prstGeom>
          <a:solidFill>
            <a:srgbClr val="FF0066"/>
          </a:solidFill>
          <a:ln w="9525">
            <a:solidFill>
              <a:schemeClr val="bg1"/>
            </a:solidFill>
            <a:miter lim="800000"/>
            <a:headEnd/>
            <a:tailEnd/>
          </a:ln>
        </p:spPr>
        <p:txBody>
          <a:bodyPr/>
          <a:lstStyle/>
          <a:p>
            <a:endParaRPr lang="en-GB" dirty="0"/>
          </a:p>
        </p:txBody>
      </p:sp>
      <p:sp>
        <p:nvSpPr>
          <p:cNvPr id="31883" name="Rectangle 222"/>
          <p:cNvSpPr>
            <a:spLocks noChangeArrowheads="1"/>
          </p:cNvSpPr>
          <p:nvPr/>
        </p:nvSpPr>
        <p:spPr bwMode="auto">
          <a:xfrm>
            <a:off x="8048625" y="5384800"/>
            <a:ext cx="25400" cy="228600"/>
          </a:xfrm>
          <a:prstGeom prst="rect">
            <a:avLst/>
          </a:prstGeom>
          <a:solidFill>
            <a:srgbClr val="FF0066"/>
          </a:solidFill>
          <a:ln w="9525">
            <a:solidFill>
              <a:schemeClr val="bg1"/>
            </a:solidFill>
            <a:miter lim="800000"/>
            <a:headEnd/>
            <a:tailEnd/>
          </a:ln>
        </p:spPr>
        <p:txBody>
          <a:bodyPr/>
          <a:lstStyle/>
          <a:p>
            <a:endParaRPr lang="en-GB" dirty="0"/>
          </a:p>
        </p:txBody>
      </p:sp>
      <p:sp>
        <p:nvSpPr>
          <p:cNvPr id="31884" name="Rectangle 223"/>
          <p:cNvSpPr>
            <a:spLocks noChangeArrowheads="1"/>
          </p:cNvSpPr>
          <p:nvPr/>
        </p:nvSpPr>
        <p:spPr bwMode="auto">
          <a:xfrm>
            <a:off x="8167688" y="5526088"/>
            <a:ext cx="23812" cy="87312"/>
          </a:xfrm>
          <a:prstGeom prst="rect">
            <a:avLst/>
          </a:prstGeom>
          <a:solidFill>
            <a:srgbClr val="FF0066"/>
          </a:solidFill>
          <a:ln w="9525">
            <a:solidFill>
              <a:schemeClr val="bg1"/>
            </a:solidFill>
            <a:miter lim="800000"/>
            <a:headEnd/>
            <a:tailEnd/>
          </a:ln>
        </p:spPr>
        <p:txBody>
          <a:bodyPr/>
          <a:lstStyle/>
          <a:p>
            <a:endParaRPr lang="en-GB" dirty="0"/>
          </a:p>
        </p:txBody>
      </p:sp>
      <p:sp>
        <p:nvSpPr>
          <p:cNvPr id="31885" name="Rectangle 224"/>
          <p:cNvSpPr>
            <a:spLocks noChangeArrowheads="1"/>
          </p:cNvSpPr>
          <p:nvPr/>
        </p:nvSpPr>
        <p:spPr bwMode="auto">
          <a:xfrm>
            <a:off x="8286750" y="5561013"/>
            <a:ext cx="26988" cy="52387"/>
          </a:xfrm>
          <a:prstGeom prst="rect">
            <a:avLst/>
          </a:prstGeom>
          <a:solidFill>
            <a:srgbClr val="FF0066"/>
          </a:solidFill>
          <a:ln w="9525">
            <a:solidFill>
              <a:schemeClr val="bg1"/>
            </a:solidFill>
            <a:miter lim="800000"/>
            <a:headEnd/>
            <a:tailEnd/>
          </a:ln>
        </p:spPr>
        <p:txBody>
          <a:bodyPr/>
          <a:lstStyle/>
          <a:p>
            <a:endParaRPr lang="en-GB" dirty="0"/>
          </a:p>
        </p:txBody>
      </p:sp>
      <p:sp>
        <p:nvSpPr>
          <p:cNvPr id="31886" name="Rectangle 225"/>
          <p:cNvSpPr>
            <a:spLocks noChangeArrowheads="1"/>
          </p:cNvSpPr>
          <p:nvPr/>
        </p:nvSpPr>
        <p:spPr bwMode="auto">
          <a:xfrm>
            <a:off x="8407400" y="5586413"/>
            <a:ext cx="25400" cy="26987"/>
          </a:xfrm>
          <a:prstGeom prst="rect">
            <a:avLst/>
          </a:prstGeom>
          <a:solidFill>
            <a:srgbClr val="FF0066"/>
          </a:solidFill>
          <a:ln w="9525">
            <a:solidFill>
              <a:schemeClr val="bg1"/>
            </a:solidFill>
            <a:miter lim="800000"/>
            <a:headEnd/>
            <a:tailEnd/>
          </a:ln>
        </p:spPr>
        <p:txBody>
          <a:bodyPr/>
          <a:lstStyle/>
          <a:p>
            <a:endParaRPr lang="en-GB" dirty="0"/>
          </a:p>
        </p:txBody>
      </p:sp>
      <p:sp>
        <p:nvSpPr>
          <p:cNvPr id="31887" name="Rectangle 226"/>
          <p:cNvSpPr>
            <a:spLocks noChangeArrowheads="1"/>
          </p:cNvSpPr>
          <p:nvPr/>
        </p:nvSpPr>
        <p:spPr bwMode="auto">
          <a:xfrm>
            <a:off x="6610350" y="5084763"/>
            <a:ext cx="26988" cy="528637"/>
          </a:xfrm>
          <a:prstGeom prst="rect">
            <a:avLst/>
          </a:prstGeom>
          <a:solidFill>
            <a:srgbClr val="FF0066"/>
          </a:solidFill>
          <a:ln w="9525">
            <a:solidFill>
              <a:schemeClr val="bg1"/>
            </a:solidFill>
            <a:miter lim="800000"/>
            <a:headEnd/>
            <a:tailEnd/>
          </a:ln>
        </p:spPr>
        <p:txBody>
          <a:bodyPr/>
          <a:lstStyle/>
          <a:p>
            <a:endParaRPr lang="en-GB" dirty="0"/>
          </a:p>
        </p:txBody>
      </p:sp>
      <p:sp>
        <p:nvSpPr>
          <p:cNvPr id="31888" name="Rectangle 227"/>
          <p:cNvSpPr>
            <a:spLocks noChangeArrowheads="1"/>
          </p:cNvSpPr>
          <p:nvPr/>
        </p:nvSpPr>
        <p:spPr bwMode="auto">
          <a:xfrm>
            <a:off x="6732588" y="5332413"/>
            <a:ext cx="23812" cy="280987"/>
          </a:xfrm>
          <a:prstGeom prst="rect">
            <a:avLst/>
          </a:prstGeom>
          <a:solidFill>
            <a:srgbClr val="FF0066"/>
          </a:solidFill>
          <a:ln w="9525">
            <a:solidFill>
              <a:schemeClr val="bg1"/>
            </a:solidFill>
            <a:miter lim="800000"/>
            <a:headEnd/>
            <a:tailEnd/>
          </a:ln>
        </p:spPr>
        <p:txBody>
          <a:bodyPr/>
          <a:lstStyle/>
          <a:p>
            <a:endParaRPr lang="en-GB" dirty="0"/>
          </a:p>
        </p:txBody>
      </p:sp>
      <p:sp>
        <p:nvSpPr>
          <p:cNvPr id="31889" name="Rectangle 228"/>
          <p:cNvSpPr>
            <a:spLocks noChangeArrowheads="1"/>
          </p:cNvSpPr>
          <p:nvPr/>
        </p:nvSpPr>
        <p:spPr bwMode="auto">
          <a:xfrm>
            <a:off x="6851650" y="5297488"/>
            <a:ext cx="25400" cy="315912"/>
          </a:xfrm>
          <a:prstGeom prst="rect">
            <a:avLst/>
          </a:prstGeom>
          <a:solidFill>
            <a:srgbClr val="FF0066"/>
          </a:solidFill>
          <a:ln w="9525">
            <a:solidFill>
              <a:schemeClr val="bg1"/>
            </a:solidFill>
            <a:miter lim="800000"/>
            <a:headEnd/>
            <a:tailEnd/>
          </a:ln>
        </p:spPr>
        <p:txBody>
          <a:bodyPr/>
          <a:lstStyle/>
          <a:p>
            <a:endParaRPr lang="en-GB" dirty="0"/>
          </a:p>
        </p:txBody>
      </p:sp>
      <p:sp>
        <p:nvSpPr>
          <p:cNvPr id="31890" name="Rectangle 229"/>
          <p:cNvSpPr>
            <a:spLocks noChangeArrowheads="1"/>
          </p:cNvSpPr>
          <p:nvPr/>
        </p:nvSpPr>
        <p:spPr bwMode="auto">
          <a:xfrm>
            <a:off x="6967538" y="5472113"/>
            <a:ext cx="28575" cy="141287"/>
          </a:xfrm>
          <a:prstGeom prst="rect">
            <a:avLst/>
          </a:prstGeom>
          <a:solidFill>
            <a:srgbClr val="FF0066"/>
          </a:solidFill>
          <a:ln w="9525">
            <a:solidFill>
              <a:schemeClr val="bg1"/>
            </a:solidFill>
            <a:miter lim="800000"/>
            <a:headEnd/>
            <a:tailEnd/>
          </a:ln>
        </p:spPr>
        <p:txBody>
          <a:bodyPr/>
          <a:lstStyle/>
          <a:p>
            <a:endParaRPr lang="en-GB" dirty="0"/>
          </a:p>
        </p:txBody>
      </p:sp>
      <p:sp>
        <p:nvSpPr>
          <p:cNvPr id="31891" name="Rectangle 230"/>
          <p:cNvSpPr>
            <a:spLocks noChangeArrowheads="1"/>
          </p:cNvSpPr>
          <p:nvPr/>
        </p:nvSpPr>
        <p:spPr bwMode="auto">
          <a:xfrm>
            <a:off x="7086600" y="5349875"/>
            <a:ext cx="30163" cy="263525"/>
          </a:xfrm>
          <a:prstGeom prst="rect">
            <a:avLst/>
          </a:prstGeom>
          <a:solidFill>
            <a:srgbClr val="FF0066"/>
          </a:solidFill>
          <a:ln w="9525">
            <a:solidFill>
              <a:schemeClr val="bg1"/>
            </a:solidFill>
            <a:miter lim="800000"/>
            <a:headEnd/>
            <a:tailEnd/>
          </a:ln>
        </p:spPr>
        <p:txBody>
          <a:bodyPr/>
          <a:lstStyle/>
          <a:p>
            <a:endParaRPr lang="en-GB" dirty="0"/>
          </a:p>
        </p:txBody>
      </p:sp>
      <p:sp>
        <p:nvSpPr>
          <p:cNvPr id="31892" name="Rectangle 231"/>
          <p:cNvSpPr>
            <a:spLocks noChangeArrowheads="1"/>
          </p:cNvSpPr>
          <p:nvPr/>
        </p:nvSpPr>
        <p:spPr bwMode="auto">
          <a:xfrm>
            <a:off x="7205663" y="5437188"/>
            <a:ext cx="26987" cy="176212"/>
          </a:xfrm>
          <a:prstGeom prst="rect">
            <a:avLst/>
          </a:prstGeom>
          <a:solidFill>
            <a:srgbClr val="FF0066"/>
          </a:solidFill>
          <a:ln w="9525">
            <a:solidFill>
              <a:schemeClr val="bg1"/>
            </a:solidFill>
            <a:miter lim="800000"/>
            <a:headEnd/>
            <a:tailEnd/>
          </a:ln>
        </p:spPr>
        <p:txBody>
          <a:bodyPr/>
          <a:lstStyle/>
          <a:p>
            <a:endParaRPr lang="en-GB" dirty="0"/>
          </a:p>
        </p:txBody>
      </p:sp>
      <p:sp>
        <p:nvSpPr>
          <p:cNvPr id="31893" name="Rectangle 232"/>
          <p:cNvSpPr>
            <a:spLocks noChangeArrowheads="1"/>
          </p:cNvSpPr>
          <p:nvPr/>
        </p:nvSpPr>
        <p:spPr bwMode="auto">
          <a:xfrm>
            <a:off x="8074025" y="5332413"/>
            <a:ext cx="28575" cy="280987"/>
          </a:xfrm>
          <a:prstGeom prst="rect">
            <a:avLst/>
          </a:prstGeom>
          <a:solidFill>
            <a:srgbClr val="FF0066"/>
          </a:solidFill>
          <a:ln w="9525">
            <a:solidFill>
              <a:schemeClr val="bg1"/>
            </a:solidFill>
            <a:miter lim="800000"/>
            <a:headEnd/>
            <a:tailEnd/>
          </a:ln>
        </p:spPr>
        <p:txBody>
          <a:bodyPr/>
          <a:lstStyle/>
          <a:p>
            <a:endParaRPr lang="en-GB" dirty="0"/>
          </a:p>
        </p:txBody>
      </p:sp>
      <p:sp>
        <p:nvSpPr>
          <p:cNvPr id="31894" name="Rectangle 233"/>
          <p:cNvSpPr>
            <a:spLocks noChangeArrowheads="1"/>
          </p:cNvSpPr>
          <p:nvPr/>
        </p:nvSpPr>
        <p:spPr bwMode="auto">
          <a:xfrm>
            <a:off x="8191500" y="5561013"/>
            <a:ext cx="30163" cy="52387"/>
          </a:xfrm>
          <a:prstGeom prst="rect">
            <a:avLst/>
          </a:prstGeom>
          <a:solidFill>
            <a:srgbClr val="FF0066"/>
          </a:solidFill>
          <a:ln w="9525">
            <a:solidFill>
              <a:schemeClr val="bg1"/>
            </a:solidFill>
            <a:miter lim="800000"/>
            <a:headEnd/>
            <a:tailEnd/>
          </a:ln>
        </p:spPr>
        <p:txBody>
          <a:bodyPr/>
          <a:lstStyle/>
          <a:p>
            <a:endParaRPr lang="en-GB" dirty="0"/>
          </a:p>
        </p:txBody>
      </p:sp>
      <p:sp>
        <p:nvSpPr>
          <p:cNvPr id="31895" name="Rectangle 234"/>
          <p:cNvSpPr>
            <a:spLocks noChangeArrowheads="1"/>
          </p:cNvSpPr>
          <p:nvPr/>
        </p:nvSpPr>
        <p:spPr bwMode="auto">
          <a:xfrm>
            <a:off x="8313738" y="5553075"/>
            <a:ext cx="25400" cy="60325"/>
          </a:xfrm>
          <a:prstGeom prst="rect">
            <a:avLst/>
          </a:prstGeom>
          <a:solidFill>
            <a:srgbClr val="FF0066"/>
          </a:solidFill>
          <a:ln w="9525">
            <a:solidFill>
              <a:schemeClr val="bg1"/>
            </a:solidFill>
            <a:miter lim="800000"/>
            <a:headEnd/>
            <a:tailEnd/>
          </a:ln>
        </p:spPr>
        <p:txBody>
          <a:bodyPr/>
          <a:lstStyle/>
          <a:p>
            <a:endParaRPr lang="en-GB" dirty="0"/>
          </a:p>
        </p:txBody>
      </p:sp>
      <p:sp>
        <p:nvSpPr>
          <p:cNvPr id="31896" name="Rectangle 235"/>
          <p:cNvSpPr>
            <a:spLocks noChangeArrowheads="1"/>
          </p:cNvSpPr>
          <p:nvPr/>
        </p:nvSpPr>
        <p:spPr bwMode="auto">
          <a:xfrm>
            <a:off x="8432800" y="5586413"/>
            <a:ext cx="30163" cy="26987"/>
          </a:xfrm>
          <a:prstGeom prst="rect">
            <a:avLst/>
          </a:prstGeom>
          <a:solidFill>
            <a:srgbClr val="FF0066"/>
          </a:solidFill>
          <a:ln w="9525">
            <a:solidFill>
              <a:schemeClr val="bg1"/>
            </a:solidFill>
            <a:miter lim="800000"/>
            <a:headEnd/>
            <a:tailEnd/>
          </a:ln>
        </p:spPr>
        <p:txBody>
          <a:bodyPr/>
          <a:lstStyle/>
          <a:p>
            <a:endParaRPr lang="en-GB" dirty="0"/>
          </a:p>
        </p:txBody>
      </p:sp>
      <p:sp>
        <p:nvSpPr>
          <p:cNvPr id="31897" name="Rectangle 236"/>
          <p:cNvSpPr>
            <a:spLocks noChangeArrowheads="1"/>
          </p:cNvSpPr>
          <p:nvPr/>
        </p:nvSpPr>
        <p:spPr bwMode="auto">
          <a:xfrm>
            <a:off x="6637338" y="5578475"/>
            <a:ext cx="25400" cy="34925"/>
          </a:xfrm>
          <a:prstGeom prst="rect">
            <a:avLst/>
          </a:prstGeom>
          <a:solidFill>
            <a:srgbClr val="FF0066"/>
          </a:solidFill>
          <a:ln w="9525">
            <a:solidFill>
              <a:schemeClr val="bg1"/>
            </a:solidFill>
            <a:miter lim="800000"/>
            <a:headEnd/>
            <a:tailEnd/>
          </a:ln>
        </p:spPr>
        <p:txBody>
          <a:bodyPr/>
          <a:lstStyle/>
          <a:p>
            <a:endParaRPr lang="en-GB" dirty="0"/>
          </a:p>
        </p:txBody>
      </p:sp>
      <p:sp>
        <p:nvSpPr>
          <p:cNvPr id="31898" name="Rectangle 237"/>
          <p:cNvSpPr>
            <a:spLocks noChangeArrowheads="1"/>
          </p:cNvSpPr>
          <p:nvPr/>
        </p:nvSpPr>
        <p:spPr bwMode="auto">
          <a:xfrm>
            <a:off x="6756400" y="5568950"/>
            <a:ext cx="30163" cy="44450"/>
          </a:xfrm>
          <a:prstGeom prst="rect">
            <a:avLst/>
          </a:prstGeom>
          <a:solidFill>
            <a:srgbClr val="FF0066"/>
          </a:solidFill>
          <a:ln w="9525">
            <a:solidFill>
              <a:schemeClr val="bg1"/>
            </a:solidFill>
            <a:miter lim="800000"/>
            <a:headEnd/>
            <a:tailEnd/>
          </a:ln>
        </p:spPr>
        <p:txBody>
          <a:bodyPr/>
          <a:lstStyle/>
          <a:p>
            <a:endParaRPr lang="en-GB" dirty="0"/>
          </a:p>
        </p:txBody>
      </p:sp>
      <p:sp>
        <p:nvSpPr>
          <p:cNvPr id="31899" name="Rectangle 238"/>
          <p:cNvSpPr>
            <a:spLocks noChangeArrowheads="1"/>
          </p:cNvSpPr>
          <p:nvPr/>
        </p:nvSpPr>
        <p:spPr bwMode="auto">
          <a:xfrm>
            <a:off x="6877050" y="5586413"/>
            <a:ext cx="25400" cy="26987"/>
          </a:xfrm>
          <a:prstGeom prst="rect">
            <a:avLst/>
          </a:prstGeom>
          <a:solidFill>
            <a:srgbClr val="FF0066"/>
          </a:solidFill>
          <a:ln w="9525">
            <a:solidFill>
              <a:schemeClr val="bg1"/>
            </a:solidFill>
            <a:miter lim="800000"/>
            <a:headEnd/>
            <a:tailEnd/>
          </a:ln>
        </p:spPr>
        <p:txBody>
          <a:bodyPr/>
          <a:lstStyle/>
          <a:p>
            <a:endParaRPr lang="en-GB" dirty="0"/>
          </a:p>
        </p:txBody>
      </p:sp>
      <p:sp>
        <p:nvSpPr>
          <p:cNvPr id="31900" name="Rectangle 239"/>
          <p:cNvSpPr>
            <a:spLocks noChangeArrowheads="1"/>
          </p:cNvSpPr>
          <p:nvPr/>
        </p:nvSpPr>
        <p:spPr bwMode="auto">
          <a:xfrm>
            <a:off x="6996113" y="5597525"/>
            <a:ext cx="26987" cy="15875"/>
          </a:xfrm>
          <a:prstGeom prst="rect">
            <a:avLst/>
          </a:prstGeom>
          <a:solidFill>
            <a:srgbClr val="FF0066"/>
          </a:solidFill>
          <a:ln w="9525">
            <a:solidFill>
              <a:schemeClr val="bg1"/>
            </a:solidFill>
            <a:miter lim="800000"/>
            <a:headEnd/>
            <a:tailEnd/>
          </a:ln>
        </p:spPr>
        <p:txBody>
          <a:bodyPr/>
          <a:lstStyle/>
          <a:p>
            <a:endParaRPr lang="en-GB" dirty="0"/>
          </a:p>
        </p:txBody>
      </p:sp>
      <p:sp>
        <p:nvSpPr>
          <p:cNvPr id="31901" name="Rectangle 240"/>
          <p:cNvSpPr>
            <a:spLocks noChangeArrowheads="1"/>
          </p:cNvSpPr>
          <p:nvPr/>
        </p:nvSpPr>
        <p:spPr bwMode="auto">
          <a:xfrm>
            <a:off x="7116763" y="5586413"/>
            <a:ext cx="23812" cy="26987"/>
          </a:xfrm>
          <a:prstGeom prst="rect">
            <a:avLst/>
          </a:prstGeom>
          <a:solidFill>
            <a:srgbClr val="FF0066"/>
          </a:solidFill>
          <a:ln w="9525">
            <a:solidFill>
              <a:schemeClr val="bg1"/>
            </a:solidFill>
            <a:miter lim="800000"/>
            <a:headEnd/>
            <a:tailEnd/>
          </a:ln>
        </p:spPr>
        <p:txBody>
          <a:bodyPr/>
          <a:lstStyle/>
          <a:p>
            <a:endParaRPr lang="en-GB" dirty="0"/>
          </a:p>
        </p:txBody>
      </p:sp>
      <p:sp>
        <p:nvSpPr>
          <p:cNvPr id="31902" name="Rectangle 241"/>
          <p:cNvSpPr>
            <a:spLocks noChangeArrowheads="1"/>
          </p:cNvSpPr>
          <p:nvPr/>
        </p:nvSpPr>
        <p:spPr bwMode="auto">
          <a:xfrm>
            <a:off x="7232650" y="5605463"/>
            <a:ext cx="25400" cy="7937"/>
          </a:xfrm>
          <a:prstGeom prst="rect">
            <a:avLst/>
          </a:prstGeom>
          <a:solidFill>
            <a:srgbClr val="FF0066"/>
          </a:solidFill>
          <a:ln w="9525">
            <a:solidFill>
              <a:schemeClr val="bg1"/>
            </a:solidFill>
            <a:miter lim="800000"/>
            <a:headEnd/>
            <a:tailEnd/>
          </a:ln>
        </p:spPr>
        <p:txBody>
          <a:bodyPr/>
          <a:lstStyle/>
          <a:p>
            <a:endParaRPr lang="en-GB" dirty="0"/>
          </a:p>
        </p:txBody>
      </p:sp>
      <p:sp>
        <p:nvSpPr>
          <p:cNvPr id="31903" name="Rectangle 242"/>
          <p:cNvSpPr>
            <a:spLocks noChangeArrowheads="1"/>
          </p:cNvSpPr>
          <p:nvPr/>
        </p:nvSpPr>
        <p:spPr bwMode="auto">
          <a:xfrm>
            <a:off x="8102600" y="5605463"/>
            <a:ext cx="25400" cy="7937"/>
          </a:xfrm>
          <a:prstGeom prst="rect">
            <a:avLst/>
          </a:prstGeom>
          <a:solidFill>
            <a:srgbClr val="FF0066"/>
          </a:solidFill>
          <a:ln w="9525">
            <a:solidFill>
              <a:schemeClr val="bg1"/>
            </a:solidFill>
            <a:miter lim="800000"/>
            <a:headEnd/>
            <a:tailEnd/>
          </a:ln>
        </p:spPr>
        <p:txBody>
          <a:bodyPr/>
          <a:lstStyle/>
          <a:p>
            <a:endParaRPr lang="en-GB" dirty="0"/>
          </a:p>
        </p:txBody>
      </p:sp>
      <p:sp>
        <p:nvSpPr>
          <p:cNvPr id="31904" name="Line 243"/>
          <p:cNvSpPr>
            <a:spLocks noChangeShapeType="1"/>
          </p:cNvSpPr>
          <p:nvPr/>
        </p:nvSpPr>
        <p:spPr bwMode="auto">
          <a:xfrm>
            <a:off x="6330950" y="5613400"/>
            <a:ext cx="944563" cy="0"/>
          </a:xfrm>
          <a:prstGeom prst="line">
            <a:avLst/>
          </a:prstGeom>
          <a:noFill/>
          <a:ln w="19050">
            <a:solidFill>
              <a:schemeClr val="bg1"/>
            </a:solidFill>
            <a:round/>
            <a:headEnd/>
            <a:tailEnd/>
          </a:ln>
        </p:spPr>
        <p:txBody>
          <a:bodyPr/>
          <a:lstStyle/>
          <a:p>
            <a:endParaRPr lang="en-GB" dirty="0"/>
          </a:p>
        </p:txBody>
      </p:sp>
      <p:sp>
        <p:nvSpPr>
          <p:cNvPr id="31905" name="Line 244"/>
          <p:cNvSpPr>
            <a:spLocks noChangeShapeType="1"/>
          </p:cNvSpPr>
          <p:nvPr/>
        </p:nvSpPr>
        <p:spPr bwMode="auto">
          <a:xfrm>
            <a:off x="8486775" y="5075238"/>
            <a:ext cx="0" cy="539750"/>
          </a:xfrm>
          <a:prstGeom prst="line">
            <a:avLst/>
          </a:prstGeom>
          <a:noFill/>
          <a:ln w="19050">
            <a:solidFill>
              <a:srgbClr val="FFFFFF"/>
            </a:solidFill>
            <a:round/>
            <a:headEnd/>
            <a:tailEnd/>
          </a:ln>
        </p:spPr>
        <p:txBody>
          <a:bodyPr/>
          <a:lstStyle/>
          <a:p>
            <a:endParaRPr lang="en-GB" dirty="0"/>
          </a:p>
        </p:txBody>
      </p:sp>
      <p:sp>
        <p:nvSpPr>
          <p:cNvPr id="31906" name="Rectangle 245"/>
          <p:cNvSpPr>
            <a:spLocks noChangeArrowheads="1"/>
          </p:cNvSpPr>
          <p:nvPr/>
        </p:nvSpPr>
        <p:spPr bwMode="auto">
          <a:xfrm>
            <a:off x="8540750" y="5568950"/>
            <a:ext cx="69850" cy="152400"/>
          </a:xfrm>
          <a:prstGeom prst="rect">
            <a:avLst/>
          </a:prstGeom>
          <a:noFill/>
          <a:ln w="9525">
            <a:noFill/>
            <a:miter lim="800000"/>
            <a:headEnd/>
            <a:tailEnd/>
          </a:ln>
        </p:spPr>
        <p:txBody>
          <a:bodyPr wrap="none" lIns="0" tIns="0" rIns="0" bIns="0">
            <a:spAutoFit/>
          </a:bodyPr>
          <a:lstStyle/>
          <a:p>
            <a:pPr algn="l"/>
            <a:r>
              <a:rPr lang="en-US" sz="1000" dirty="0">
                <a:solidFill>
                  <a:srgbClr val="FFFFFF"/>
                </a:solidFill>
              </a:rPr>
              <a:t>0</a:t>
            </a:r>
            <a:endParaRPr lang="en-US" sz="1000" b="0" dirty="0">
              <a:latin typeface="Times New Roman" pitchFamily="18" charset="0"/>
            </a:endParaRPr>
          </a:p>
        </p:txBody>
      </p:sp>
      <p:sp>
        <p:nvSpPr>
          <p:cNvPr id="31907" name="Line 246"/>
          <p:cNvSpPr>
            <a:spLocks noChangeShapeType="1"/>
          </p:cNvSpPr>
          <p:nvPr/>
        </p:nvSpPr>
        <p:spPr bwMode="auto">
          <a:xfrm>
            <a:off x="8489950" y="5075238"/>
            <a:ext cx="39688" cy="0"/>
          </a:xfrm>
          <a:prstGeom prst="line">
            <a:avLst/>
          </a:prstGeom>
          <a:noFill/>
          <a:ln w="19050">
            <a:solidFill>
              <a:srgbClr val="FFFFFF"/>
            </a:solidFill>
            <a:round/>
            <a:headEnd/>
            <a:tailEnd/>
          </a:ln>
        </p:spPr>
        <p:txBody>
          <a:bodyPr/>
          <a:lstStyle/>
          <a:p>
            <a:endParaRPr lang="en-GB" dirty="0"/>
          </a:p>
        </p:txBody>
      </p:sp>
      <p:sp>
        <p:nvSpPr>
          <p:cNvPr id="31908" name="Rectangle 247"/>
          <p:cNvSpPr>
            <a:spLocks noChangeArrowheads="1"/>
          </p:cNvSpPr>
          <p:nvPr/>
        </p:nvSpPr>
        <p:spPr bwMode="auto">
          <a:xfrm>
            <a:off x="8540750" y="5397500"/>
            <a:ext cx="69850" cy="152400"/>
          </a:xfrm>
          <a:prstGeom prst="rect">
            <a:avLst/>
          </a:prstGeom>
          <a:noFill/>
          <a:ln w="9525">
            <a:noFill/>
            <a:miter lim="800000"/>
            <a:headEnd/>
            <a:tailEnd/>
          </a:ln>
        </p:spPr>
        <p:txBody>
          <a:bodyPr wrap="none" lIns="0" tIns="0" rIns="0" bIns="0">
            <a:spAutoFit/>
          </a:bodyPr>
          <a:lstStyle/>
          <a:p>
            <a:pPr algn="l"/>
            <a:r>
              <a:rPr lang="en-US" sz="1000" dirty="0">
                <a:solidFill>
                  <a:srgbClr val="FFFFFF"/>
                </a:solidFill>
              </a:rPr>
              <a:t>5</a:t>
            </a:r>
            <a:endParaRPr lang="en-US" sz="1000" b="0" dirty="0">
              <a:latin typeface="Times New Roman" pitchFamily="18" charset="0"/>
            </a:endParaRPr>
          </a:p>
        </p:txBody>
      </p:sp>
      <p:sp>
        <p:nvSpPr>
          <p:cNvPr id="31909" name="Rectangle 248"/>
          <p:cNvSpPr>
            <a:spLocks noChangeArrowheads="1"/>
          </p:cNvSpPr>
          <p:nvPr/>
        </p:nvSpPr>
        <p:spPr bwMode="auto">
          <a:xfrm>
            <a:off x="8540750" y="5208588"/>
            <a:ext cx="141288" cy="152400"/>
          </a:xfrm>
          <a:prstGeom prst="rect">
            <a:avLst/>
          </a:prstGeom>
          <a:noFill/>
          <a:ln w="9525">
            <a:noFill/>
            <a:miter lim="800000"/>
            <a:headEnd/>
            <a:tailEnd/>
          </a:ln>
        </p:spPr>
        <p:txBody>
          <a:bodyPr wrap="none" lIns="0" tIns="0" rIns="0" bIns="0">
            <a:spAutoFit/>
          </a:bodyPr>
          <a:lstStyle/>
          <a:p>
            <a:pPr algn="l"/>
            <a:r>
              <a:rPr lang="en-US" sz="1000" dirty="0">
                <a:solidFill>
                  <a:srgbClr val="FFFFFF"/>
                </a:solidFill>
              </a:rPr>
              <a:t>10</a:t>
            </a:r>
            <a:endParaRPr lang="en-US" sz="1000" b="0" dirty="0">
              <a:latin typeface="Times New Roman" pitchFamily="18" charset="0"/>
            </a:endParaRPr>
          </a:p>
        </p:txBody>
      </p:sp>
      <p:sp>
        <p:nvSpPr>
          <p:cNvPr id="31910" name="Line 249"/>
          <p:cNvSpPr>
            <a:spLocks noChangeShapeType="1"/>
          </p:cNvSpPr>
          <p:nvPr/>
        </p:nvSpPr>
        <p:spPr bwMode="auto">
          <a:xfrm>
            <a:off x="8489950" y="5241925"/>
            <a:ext cx="39688" cy="0"/>
          </a:xfrm>
          <a:prstGeom prst="line">
            <a:avLst/>
          </a:prstGeom>
          <a:noFill/>
          <a:ln w="19050">
            <a:solidFill>
              <a:srgbClr val="FFFFFF"/>
            </a:solidFill>
            <a:round/>
            <a:headEnd/>
            <a:tailEnd/>
          </a:ln>
        </p:spPr>
        <p:txBody>
          <a:bodyPr/>
          <a:lstStyle/>
          <a:p>
            <a:endParaRPr lang="en-GB" dirty="0"/>
          </a:p>
        </p:txBody>
      </p:sp>
      <p:sp>
        <p:nvSpPr>
          <p:cNvPr id="31911" name="Line 250"/>
          <p:cNvSpPr>
            <a:spLocks noChangeShapeType="1"/>
          </p:cNvSpPr>
          <p:nvPr/>
        </p:nvSpPr>
        <p:spPr bwMode="auto">
          <a:xfrm>
            <a:off x="8489950" y="5426075"/>
            <a:ext cx="39688" cy="0"/>
          </a:xfrm>
          <a:prstGeom prst="line">
            <a:avLst/>
          </a:prstGeom>
          <a:noFill/>
          <a:ln w="19050">
            <a:solidFill>
              <a:srgbClr val="FFFFFF"/>
            </a:solidFill>
            <a:round/>
            <a:headEnd/>
            <a:tailEnd/>
          </a:ln>
        </p:spPr>
        <p:txBody>
          <a:bodyPr/>
          <a:lstStyle/>
          <a:p>
            <a:endParaRPr lang="en-GB" dirty="0"/>
          </a:p>
        </p:txBody>
      </p:sp>
      <p:sp>
        <p:nvSpPr>
          <p:cNvPr id="31912" name="Line 251"/>
          <p:cNvSpPr>
            <a:spLocks noChangeShapeType="1"/>
          </p:cNvSpPr>
          <p:nvPr/>
        </p:nvSpPr>
        <p:spPr bwMode="auto">
          <a:xfrm>
            <a:off x="8478838" y="5613400"/>
            <a:ext cx="50800" cy="0"/>
          </a:xfrm>
          <a:prstGeom prst="line">
            <a:avLst/>
          </a:prstGeom>
          <a:noFill/>
          <a:ln w="19050">
            <a:solidFill>
              <a:schemeClr val="bg1"/>
            </a:solidFill>
            <a:round/>
            <a:headEnd/>
            <a:tailEnd/>
          </a:ln>
        </p:spPr>
        <p:txBody>
          <a:bodyPr/>
          <a:lstStyle/>
          <a:p>
            <a:endParaRPr lang="en-GB" dirty="0"/>
          </a:p>
        </p:txBody>
      </p:sp>
      <p:sp>
        <p:nvSpPr>
          <p:cNvPr id="31913" name="Rectangle 252"/>
          <p:cNvSpPr>
            <a:spLocks noChangeArrowheads="1"/>
          </p:cNvSpPr>
          <p:nvPr/>
        </p:nvSpPr>
        <p:spPr bwMode="auto">
          <a:xfrm rot="5400000">
            <a:off x="8134351" y="5324475"/>
            <a:ext cx="1206500" cy="136525"/>
          </a:xfrm>
          <a:prstGeom prst="rect">
            <a:avLst/>
          </a:prstGeom>
          <a:noFill/>
          <a:ln w="9525">
            <a:noFill/>
            <a:miter lim="800000"/>
            <a:headEnd/>
            <a:tailEnd/>
          </a:ln>
        </p:spPr>
        <p:txBody>
          <a:bodyPr wrap="none" lIns="0" tIns="0" rIns="0" bIns="0">
            <a:spAutoFit/>
          </a:bodyPr>
          <a:lstStyle/>
          <a:p>
            <a:r>
              <a:rPr lang="en-US" sz="900" dirty="0">
                <a:solidFill>
                  <a:srgbClr val="FFFFFF"/>
                </a:solidFill>
              </a:rPr>
              <a:t>Copulation Frequency</a:t>
            </a:r>
            <a:endParaRPr lang="en-US" sz="900" b="0" dirty="0">
              <a:latin typeface="Times New Roman" pitchFamily="18" charset="0"/>
            </a:endParaRPr>
          </a:p>
        </p:txBody>
      </p:sp>
      <p:sp>
        <p:nvSpPr>
          <p:cNvPr id="31914" name="Line 253"/>
          <p:cNvSpPr>
            <a:spLocks noChangeShapeType="1"/>
          </p:cNvSpPr>
          <p:nvPr/>
        </p:nvSpPr>
        <p:spPr bwMode="auto">
          <a:xfrm>
            <a:off x="7358063" y="5613400"/>
            <a:ext cx="1120775" cy="0"/>
          </a:xfrm>
          <a:prstGeom prst="line">
            <a:avLst/>
          </a:prstGeom>
          <a:noFill/>
          <a:ln w="19050">
            <a:solidFill>
              <a:srgbClr val="FFFFFF"/>
            </a:solidFill>
            <a:round/>
            <a:headEnd/>
            <a:tailEnd/>
          </a:ln>
        </p:spPr>
        <p:txBody>
          <a:bodyPr/>
          <a:lstStyle/>
          <a:p>
            <a:endParaRPr lang="en-GB" dirty="0"/>
          </a:p>
        </p:txBody>
      </p:sp>
      <p:sp>
        <p:nvSpPr>
          <p:cNvPr id="31915" name="Line 254"/>
          <p:cNvSpPr>
            <a:spLocks noChangeShapeType="1"/>
          </p:cNvSpPr>
          <p:nvPr/>
        </p:nvSpPr>
        <p:spPr bwMode="auto">
          <a:xfrm flipH="1">
            <a:off x="7253288" y="5583238"/>
            <a:ext cx="38100" cy="53975"/>
          </a:xfrm>
          <a:prstGeom prst="line">
            <a:avLst/>
          </a:prstGeom>
          <a:noFill/>
          <a:ln w="28575">
            <a:solidFill>
              <a:srgbClr val="FFFFFF"/>
            </a:solidFill>
            <a:round/>
            <a:headEnd/>
            <a:tailEnd/>
          </a:ln>
        </p:spPr>
        <p:txBody>
          <a:bodyPr/>
          <a:lstStyle/>
          <a:p>
            <a:endParaRPr lang="en-GB" dirty="0"/>
          </a:p>
        </p:txBody>
      </p:sp>
      <p:sp>
        <p:nvSpPr>
          <p:cNvPr id="31916" name="Line 255"/>
          <p:cNvSpPr>
            <a:spLocks noChangeShapeType="1"/>
          </p:cNvSpPr>
          <p:nvPr/>
        </p:nvSpPr>
        <p:spPr bwMode="auto">
          <a:xfrm flipH="1">
            <a:off x="7334250" y="5583238"/>
            <a:ext cx="38100" cy="57150"/>
          </a:xfrm>
          <a:prstGeom prst="line">
            <a:avLst/>
          </a:prstGeom>
          <a:noFill/>
          <a:ln w="28575">
            <a:solidFill>
              <a:srgbClr val="FFFFFF"/>
            </a:solidFill>
            <a:round/>
            <a:headEnd/>
            <a:tailEnd/>
          </a:ln>
        </p:spPr>
        <p:txBody>
          <a:bodyPr/>
          <a:lstStyle/>
          <a:p>
            <a:endParaRPr lang="en-GB" dirty="0"/>
          </a:p>
        </p:txBody>
      </p:sp>
      <p:sp>
        <p:nvSpPr>
          <p:cNvPr id="31917" name="Rectangle 256"/>
          <p:cNvSpPr>
            <a:spLocks noChangeArrowheads="1"/>
          </p:cNvSpPr>
          <p:nvPr/>
        </p:nvSpPr>
        <p:spPr bwMode="auto">
          <a:xfrm>
            <a:off x="6102350" y="5943600"/>
            <a:ext cx="384175" cy="244475"/>
          </a:xfrm>
          <a:prstGeom prst="rect">
            <a:avLst/>
          </a:prstGeom>
          <a:noFill/>
          <a:ln w="9525">
            <a:noFill/>
            <a:miter lim="800000"/>
            <a:headEnd/>
            <a:tailEnd/>
          </a:ln>
        </p:spPr>
        <p:txBody>
          <a:bodyPr wrap="none" lIns="0" tIns="0" rIns="0" bIns="0">
            <a:spAutoFit/>
          </a:bodyPr>
          <a:lstStyle/>
          <a:p>
            <a:r>
              <a:rPr lang="en-US" sz="800" dirty="0">
                <a:solidFill>
                  <a:srgbClr val="FFFFFF"/>
                </a:solidFill>
              </a:rPr>
              <a:t>Sample</a:t>
            </a:r>
          </a:p>
          <a:p>
            <a:r>
              <a:rPr lang="en-US" sz="800" dirty="0">
                <a:solidFill>
                  <a:srgbClr val="FFFFFF"/>
                </a:solidFill>
              </a:rPr>
              <a:t>Number</a:t>
            </a:r>
            <a:endParaRPr lang="en-US" sz="800" b="0" dirty="0">
              <a:latin typeface="Times New Roman" pitchFamily="18" charset="0"/>
            </a:endParaRPr>
          </a:p>
        </p:txBody>
      </p:sp>
      <p:sp>
        <p:nvSpPr>
          <p:cNvPr id="31918" name="Rectangle 257"/>
          <p:cNvSpPr>
            <a:spLocks noChangeArrowheads="1"/>
          </p:cNvSpPr>
          <p:nvPr/>
        </p:nvSpPr>
        <p:spPr bwMode="auto">
          <a:xfrm>
            <a:off x="6299200" y="5848350"/>
            <a:ext cx="57150" cy="122238"/>
          </a:xfrm>
          <a:prstGeom prst="rect">
            <a:avLst/>
          </a:prstGeom>
          <a:noFill/>
          <a:ln w="9525">
            <a:noFill/>
            <a:miter lim="800000"/>
            <a:headEnd/>
            <a:tailEnd/>
          </a:ln>
        </p:spPr>
        <p:txBody>
          <a:bodyPr wrap="none" lIns="0" tIns="0" rIns="0" bIns="0">
            <a:spAutoFit/>
          </a:bodyPr>
          <a:lstStyle/>
          <a:p>
            <a:r>
              <a:rPr lang="en-US" sz="800" dirty="0">
                <a:solidFill>
                  <a:srgbClr val="FFFFFF"/>
                </a:solidFill>
              </a:rPr>
              <a:t>1</a:t>
            </a:r>
            <a:endParaRPr lang="en-US" sz="800" b="0" dirty="0">
              <a:latin typeface="Times New Roman" pitchFamily="18" charset="0"/>
            </a:endParaRPr>
          </a:p>
        </p:txBody>
      </p:sp>
      <p:sp>
        <p:nvSpPr>
          <p:cNvPr id="31919" name="Rectangle 258"/>
          <p:cNvSpPr>
            <a:spLocks noChangeArrowheads="1"/>
          </p:cNvSpPr>
          <p:nvPr/>
        </p:nvSpPr>
        <p:spPr bwMode="auto">
          <a:xfrm>
            <a:off x="6421438" y="5848350"/>
            <a:ext cx="57150" cy="122238"/>
          </a:xfrm>
          <a:prstGeom prst="rect">
            <a:avLst/>
          </a:prstGeom>
          <a:noFill/>
          <a:ln w="9525">
            <a:noFill/>
            <a:miter lim="800000"/>
            <a:headEnd/>
            <a:tailEnd/>
          </a:ln>
        </p:spPr>
        <p:txBody>
          <a:bodyPr wrap="none" lIns="0" tIns="0" rIns="0" bIns="0">
            <a:spAutoFit/>
          </a:bodyPr>
          <a:lstStyle/>
          <a:p>
            <a:r>
              <a:rPr lang="en-US" sz="800" dirty="0">
                <a:solidFill>
                  <a:srgbClr val="FFFFFF"/>
                </a:solidFill>
              </a:rPr>
              <a:t>2</a:t>
            </a:r>
            <a:endParaRPr lang="en-US" sz="800" b="0" dirty="0">
              <a:latin typeface="Times New Roman" pitchFamily="18" charset="0"/>
            </a:endParaRPr>
          </a:p>
        </p:txBody>
      </p:sp>
      <p:sp>
        <p:nvSpPr>
          <p:cNvPr id="31920" name="Rectangle 259"/>
          <p:cNvSpPr>
            <a:spLocks noChangeArrowheads="1"/>
          </p:cNvSpPr>
          <p:nvPr/>
        </p:nvSpPr>
        <p:spPr bwMode="auto">
          <a:xfrm>
            <a:off x="6542088" y="5848350"/>
            <a:ext cx="57150" cy="122238"/>
          </a:xfrm>
          <a:prstGeom prst="rect">
            <a:avLst/>
          </a:prstGeom>
          <a:noFill/>
          <a:ln w="9525">
            <a:noFill/>
            <a:miter lim="800000"/>
            <a:headEnd/>
            <a:tailEnd/>
          </a:ln>
        </p:spPr>
        <p:txBody>
          <a:bodyPr wrap="none" lIns="0" tIns="0" rIns="0" bIns="0">
            <a:spAutoFit/>
          </a:bodyPr>
          <a:lstStyle/>
          <a:p>
            <a:r>
              <a:rPr lang="en-US" sz="800" dirty="0">
                <a:solidFill>
                  <a:srgbClr val="FFFFFF"/>
                </a:solidFill>
              </a:rPr>
              <a:t>3</a:t>
            </a:r>
            <a:endParaRPr lang="en-US" sz="800" b="0" dirty="0">
              <a:latin typeface="Times New Roman" pitchFamily="18" charset="0"/>
            </a:endParaRPr>
          </a:p>
        </p:txBody>
      </p:sp>
      <p:sp>
        <p:nvSpPr>
          <p:cNvPr id="31921" name="Rectangle 260"/>
          <p:cNvSpPr>
            <a:spLocks noChangeArrowheads="1"/>
          </p:cNvSpPr>
          <p:nvPr/>
        </p:nvSpPr>
        <p:spPr bwMode="auto">
          <a:xfrm>
            <a:off x="6657975" y="5848350"/>
            <a:ext cx="57150" cy="122238"/>
          </a:xfrm>
          <a:prstGeom prst="rect">
            <a:avLst/>
          </a:prstGeom>
          <a:noFill/>
          <a:ln w="9525">
            <a:noFill/>
            <a:miter lim="800000"/>
            <a:headEnd/>
            <a:tailEnd/>
          </a:ln>
        </p:spPr>
        <p:txBody>
          <a:bodyPr wrap="none" lIns="0" tIns="0" rIns="0" bIns="0">
            <a:spAutoFit/>
          </a:bodyPr>
          <a:lstStyle/>
          <a:p>
            <a:r>
              <a:rPr lang="en-US" sz="800" dirty="0">
                <a:solidFill>
                  <a:srgbClr val="FFFFFF"/>
                </a:solidFill>
              </a:rPr>
              <a:t>4</a:t>
            </a:r>
            <a:endParaRPr lang="en-US" sz="800" b="0" dirty="0">
              <a:latin typeface="Times New Roman" pitchFamily="18" charset="0"/>
            </a:endParaRPr>
          </a:p>
        </p:txBody>
      </p:sp>
      <p:sp>
        <p:nvSpPr>
          <p:cNvPr id="31922" name="Rectangle 261"/>
          <p:cNvSpPr>
            <a:spLocks noChangeArrowheads="1"/>
          </p:cNvSpPr>
          <p:nvPr/>
        </p:nvSpPr>
        <p:spPr bwMode="auto">
          <a:xfrm>
            <a:off x="6778625" y="5848350"/>
            <a:ext cx="57150" cy="122238"/>
          </a:xfrm>
          <a:prstGeom prst="rect">
            <a:avLst/>
          </a:prstGeom>
          <a:noFill/>
          <a:ln w="9525">
            <a:noFill/>
            <a:miter lim="800000"/>
            <a:headEnd/>
            <a:tailEnd/>
          </a:ln>
        </p:spPr>
        <p:txBody>
          <a:bodyPr wrap="none" lIns="0" tIns="0" rIns="0" bIns="0">
            <a:spAutoFit/>
          </a:bodyPr>
          <a:lstStyle/>
          <a:p>
            <a:r>
              <a:rPr lang="en-US" sz="800" dirty="0">
                <a:solidFill>
                  <a:srgbClr val="FFFFFF"/>
                </a:solidFill>
              </a:rPr>
              <a:t>5</a:t>
            </a:r>
            <a:endParaRPr lang="en-US" sz="800" b="0" dirty="0">
              <a:latin typeface="Times New Roman" pitchFamily="18" charset="0"/>
            </a:endParaRPr>
          </a:p>
        </p:txBody>
      </p:sp>
      <p:sp>
        <p:nvSpPr>
          <p:cNvPr id="31923" name="Rectangle 262"/>
          <p:cNvSpPr>
            <a:spLocks noChangeArrowheads="1"/>
          </p:cNvSpPr>
          <p:nvPr/>
        </p:nvSpPr>
        <p:spPr bwMode="auto">
          <a:xfrm>
            <a:off x="6904038" y="5848350"/>
            <a:ext cx="57150" cy="122238"/>
          </a:xfrm>
          <a:prstGeom prst="rect">
            <a:avLst/>
          </a:prstGeom>
          <a:noFill/>
          <a:ln w="9525">
            <a:noFill/>
            <a:miter lim="800000"/>
            <a:headEnd/>
            <a:tailEnd/>
          </a:ln>
        </p:spPr>
        <p:txBody>
          <a:bodyPr wrap="none" lIns="0" tIns="0" rIns="0" bIns="0">
            <a:spAutoFit/>
          </a:bodyPr>
          <a:lstStyle/>
          <a:p>
            <a:r>
              <a:rPr lang="en-US" sz="800" dirty="0">
                <a:solidFill>
                  <a:srgbClr val="FFFFFF"/>
                </a:solidFill>
              </a:rPr>
              <a:t>6</a:t>
            </a:r>
            <a:endParaRPr lang="en-US" sz="800" b="0" dirty="0">
              <a:latin typeface="Times New Roman" pitchFamily="18" charset="0"/>
            </a:endParaRPr>
          </a:p>
        </p:txBody>
      </p:sp>
      <p:sp>
        <p:nvSpPr>
          <p:cNvPr id="31924" name="Rectangle 263"/>
          <p:cNvSpPr>
            <a:spLocks noChangeArrowheads="1"/>
          </p:cNvSpPr>
          <p:nvPr/>
        </p:nvSpPr>
        <p:spPr bwMode="auto">
          <a:xfrm>
            <a:off x="7018338" y="5848350"/>
            <a:ext cx="57150" cy="122238"/>
          </a:xfrm>
          <a:prstGeom prst="rect">
            <a:avLst/>
          </a:prstGeom>
          <a:noFill/>
          <a:ln w="9525">
            <a:noFill/>
            <a:miter lim="800000"/>
            <a:headEnd/>
            <a:tailEnd/>
          </a:ln>
        </p:spPr>
        <p:txBody>
          <a:bodyPr wrap="none" lIns="0" tIns="0" rIns="0" bIns="0">
            <a:spAutoFit/>
          </a:bodyPr>
          <a:lstStyle/>
          <a:p>
            <a:r>
              <a:rPr lang="en-US" sz="800" dirty="0">
                <a:solidFill>
                  <a:srgbClr val="FFFFFF"/>
                </a:solidFill>
              </a:rPr>
              <a:t>7</a:t>
            </a:r>
            <a:endParaRPr lang="en-US" sz="800" b="0" dirty="0">
              <a:latin typeface="Times New Roman" pitchFamily="18" charset="0"/>
            </a:endParaRPr>
          </a:p>
        </p:txBody>
      </p:sp>
      <p:sp>
        <p:nvSpPr>
          <p:cNvPr id="31925" name="Rectangle 264"/>
          <p:cNvSpPr>
            <a:spLocks noChangeArrowheads="1"/>
          </p:cNvSpPr>
          <p:nvPr/>
        </p:nvSpPr>
        <p:spPr bwMode="auto">
          <a:xfrm>
            <a:off x="7135813" y="5848350"/>
            <a:ext cx="57150" cy="122238"/>
          </a:xfrm>
          <a:prstGeom prst="rect">
            <a:avLst/>
          </a:prstGeom>
          <a:noFill/>
          <a:ln w="9525">
            <a:noFill/>
            <a:miter lim="800000"/>
            <a:headEnd/>
            <a:tailEnd/>
          </a:ln>
        </p:spPr>
        <p:txBody>
          <a:bodyPr wrap="none" lIns="0" tIns="0" rIns="0" bIns="0">
            <a:spAutoFit/>
          </a:bodyPr>
          <a:lstStyle/>
          <a:p>
            <a:r>
              <a:rPr lang="en-US" sz="800" dirty="0">
                <a:solidFill>
                  <a:srgbClr val="FFFFFF"/>
                </a:solidFill>
              </a:rPr>
              <a:t>8</a:t>
            </a:r>
            <a:endParaRPr lang="en-US" sz="800" b="0" dirty="0">
              <a:latin typeface="Times New Roman" pitchFamily="18" charset="0"/>
            </a:endParaRPr>
          </a:p>
        </p:txBody>
      </p:sp>
      <p:sp>
        <p:nvSpPr>
          <p:cNvPr id="31926" name="Rectangle 265"/>
          <p:cNvSpPr>
            <a:spLocks noChangeArrowheads="1"/>
          </p:cNvSpPr>
          <p:nvPr/>
        </p:nvSpPr>
        <p:spPr bwMode="auto">
          <a:xfrm>
            <a:off x="7461250" y="5849938"/>
            <a:ext cx="57150" cy="122237"/>
          </a:xfrm>
          <a:prstGeom prst="rect">
            <a:avLst/>
          </a:prstGeom>
          <a:noFill/>
          <a:ln w="9525">
            <a:noFill/>
            <a:miter lim="800000"/>
            <a:headEnd/>
            <a:tailEnd/>
          </a:ln>
        </p:spPr>
        <p:txBody>
          <a:bodyPr wrap="none" lIns="0" tIns="0" rIns="0" bIns="0">
            <a:spAutoFit/>
          </a:bodyPr>
          <a:lstStyle/>
          <a:p>
            <a:r>
              <a:rPr lang="en-US" sz="800" dirty="0">
                <a:solidFill>
                  <a:srgbClr val="FFFFFF"/>
                </a:solidFill>
              </a:rPr>
              <a:t>9</a:t>
            </a:r>
            <a:endParaRPr lang="en-US" sz="800" b="0" dirty="0">
              <a:latin typeface="Times New Roman" pitchFamily="18" charset="0"/>
            </a:endParaRPr>
          </a:p>
        </p:txBody>
      </p:sp>
      <p:sp>
        <p:nvSpPr>
          <p:cNvPr id="31927" name="Rectangle 266"/>
          <p:cNvSpPr>
            <a:spLocks noChangeArrowheads="1"/>
          </p:cNvSpPr>
          <p:nvPr/>
        </p:nvSpPr>
        <p:spPr bwMode="auto">
          <a:xfrm>
            <a:off x="7548563" y="5849938"/>
            <a:ext cx="112712" cy="122237"/>
          </a:xfrm>
          <a:prstGeom prst="rect">
            <a:avLst/>
          </a:prstGeom>
          <a:noFill/>
          <a:ln w="9525">
            <a:noFill/>
            <a:miter lim="800000"/>
            <a:headEnd/>
            <a:tailEnd/>
          </a:ln>
        </p:spPr>
        <p:txBody>
          <a:bodyPr wrap="none" lIns="0" tIns="0" rIns="0" bIns="0">
            <a:spAutoFit/>
          </a:bodyPr>
          <a:lstStyle/>
          <a:p>
            <a:r>
              <a:rPr lang="en-US" sz="800" dirty="0">
                <a:solidFill>
                  <a:srgbClr val="FFFFFF"/>
                </a:solidFill>
              </a:rPr>
              <a:t>10</a:t>
            </a:r>
            <a:endParaRPr lang="en-US" sz="800" b="0" dirty="0">
              <a:latin typeface="Times New Roman" pitchFamily="18" charset="0"/>
            </a:endParaRPr>
          </a:p>
        </p:txBody>
      </p:sp>
      <p:sp>
        <p:nvSpPr>
          <p:cNvPr id="31928" name="Rectangle 267"/>
          <p:cNvSpPr>
            <a:spLocks noChangeArrowheads="1"/>
          </p:cNvSpPr>
          <p:nvPr/>
        </p:nvSpPr>
        <p:spPr bwMode="auto">
          <a:xfrm>
            <a:off x="7667625" y="5849938"/>
            <a:ext cx="112713" cy="122237"/>
          </a:xfrm>
          <a:prstGeom prst="rect">
            <a:avLst/>
          </a:prstGeom>
          <a:noFill/>
          <a:ln w="9525">
            <a:noFill/>
            <a:miter lim="800000"/>
            <a:headEnd/>
            <a:tailEnd/>
          </a:ln>
        </p:spPr>
        <p:txBody>
          <a:bodyPr wrap="none" lIns="0" tIns="0" rIns="0" bIns="0">
            <a:spAutoFit/>
          </a:bodyPr>
          <a:lstStyle/>
          <a:p>
            <a:r>
              <a:rPr lang="en-US" sz="800" dirty="0">
                <a:solidFill>
                  <a:srgbClr val="FFFFFF"/>
                </a:solidFill>
              </a:rPr>
              <a:t>11</a:t>
            </a:r>
            <a:endParaRPr lang="en-US" sz="800" b="0" dirty="0">
              <a:latin typeface="Times New Roman" pitchFamily="18" charset="0"/>
            </a:endParaRPr>
          </a:p>
        </p:txBody>
      </p:sp>
      <p:sp>
        <p:nvSpPr>
          <p:cNvPr id="31929" name="Rectangle 268"/>
          <p:cNvSpPr>
            <a:spLocks noChangeArrowheads="1"/>
          </p:cNvSpPr>
          <p:nvPr/>
        </p:nvSpPr>
        <p:spPr bwMode="auto">
          <a:xfrm>
            <a:off x="7788275" y="5849938"/>
            <a:ext cx="112713" cy="122237"/>
          </a:xfrm>
          <a:prstGeom prst="rect">
            <a:avLst/>
          </a:prstGeom>
          <a:noFill/>
          <a:ln w="9525">
            <a:noFill/>
            <a:miter lim="800000"/>
            <a:headEnd/>
            <a:tailEnd/>
          </a:ln>
        </p:spPr>
        <p:txBody>
          <a:bodyPr wrap="none" lIns="0" tIns="0" rIns="0" bIns="0">
            <a:spAutoFit/>
          </a:bodyPr>
          <a:lstStyle/>
          <a:p>
            <a:r>
              <a:rPr lang="en-US" sz="800" dirty="0">
                <a:solidFill>
                  <a:srgbClr val="FFFFFF"/>
                </a:solidFill>
              </a:rPr>
              <a:t>12</a:t>
            </a:r>
            <a:endParaRPr lang="en-US" sz="800" b="0" dirty="0">
              <a:latin typeface="Times New Roman" pitchFamily="18" charset="0"/>
            </a:endParaRPr>
          </a:p>
        </p:txBody>
      </p:sp>
      <p:sp>
        <p:nvSpPr>
          <p:cNvPr id="31930" name="Rectangle 269"/>
          <p:cNvSpPr>
            <a:spLocks noChangeArrowheads="1"/>
          </p:cNvSpPr>
          <p:nvPr/>
        </p:nvSpPr>
        <p:spPr bwMode="auto">
          <a:xfrm>
            <a:off x="7904163" y="5849938"/>
            <a:ext cx="112712" cy="122237"/>
          </a:xfrm>
          <a:prstGeom prst="rect">
            <a:avLst/>
          </a:prstGeom>
          <a:noFill/>
          <a:ln w="9525">
            <a:noFill/>
            <a:miter lim="800000"/>
            <a:headEnd/>
            <a:tailEnd/>
          </a:ln>
        </p:spPr>
        <p:txBody>
          <a:bodyPr wrap="none" lIns="0" tIns="0" rIns="0" bIns="0">
            <a:spAutoFit/>
          </a:bodyPr>
          <a:lstStyle/>
          <a:p>
            <a:r>
              <a:rPr lang="en-US" sz="800" dirty="0">
                <a:solidFill>
                  <a:srgbClr val="FFFFFF"/>
                </a:solidFill>
              </a:rPr>
              <a:t>13</a:t>
            </a:r>
            <a:endParaRPr lang="en-US" sz="800" b="0" dirty="0">
              <a:latin typeface="Times New Roman" pitchFamily="18" charset="0"/>
            </a:endParaRPr>
          </a:p>
        </p:txBody>
      </p:sp>
      <p:sp>
        <p:nvSpPr>
          <p:cNvPr id="31931" name="Rectangle 270"/>
          <p:cNvSpPr>
            <a:spLocks noChangeArrowheads="1"/>
          </p:cNvSpPr>
          <p:nvPr/>
        </p:nvSpPr>
        <p:spPr bwMode="auto">
          <a:xfrm>
            <a:off x="8026400" y="5849938"/>
            <a:ext cx="112713" cy="122237"/>
          </a:xfrm>
          <a:prstGeom prst="rect">
            <a:avLst/>
          </a:prstGeom>
          <a:noFill/>
          <a:ln w="9525">
            <a:noFill/>
            <a:miter lim="800000"/>
            <a:headEnd/>
            <a:tailEnd/>
          </a:ln>
        </p:spPr>
        <p:txBody>
          <a:bodyPr wrap="none" lIns="0" tIns="0" rIns="0" bIns="0">
            <a:spAutoFit/>
          </a:bodyPr>
          <a:lstStyle/>
          <a:p>
            <a:r>
              <a:rPr lang="en-US" sz="800" dirty="0">
                <a:solidFill>
                  <a:srgbClr val="FFFFFF"/>
                </a:solidFill>
              </a:rPr>
              <a:t>14</a:t>
            </a:r>
            <a:endParaRPr lang="en-US" sz="800" b="0" dirty="0">
              <a:latin typeface="Times New Roman" pitchFamily="18" charset="0"/>
            </a:endParaRPr>
          </a:p>
        </p:txBody>
      </p:sp>
      <p:sp>
        <p:nvSpPr>
          <p:cNvPr id="31932" name="Rectangle 271"/>
          <p:cNvSpPr>
            <a:spLocks noChangeArrowheads="1"/>
          </p:cNvSpPr>
          <p:nvPr/>
        </p:nvSpPr>
        <p:spPr bwMode="auto">
          <a:xfrm>
            <a:off x="8143875" y="5849938"/>
            <a:ext cx="112713" cy="122237"/>
          </a:xfrm>
          <a:prstGeom prst="rect">
            <a:avLst/>
          </a:prstGeom>
          <a:noFill/>
          <a:ln w="9525">
            <a:noFill/>
            <a:miter lim="800000"/>
            <a:headEnd/>
            <a:tailEnd/>
          </a:ln>
        </p:spPr>
        <p:txBody>
          <a:bodyPr wrap="none" lIns="0" tIns="0" rIns="0" bIns="0">
            <a:spAutoFit/>
          </a:bodyPr>
          <a:lstStyle/>
          <a:p>
            <a:r>
              <a:rPr lang="en-US" sz="800" dirty="0">
                <a:solidFill>
                  <a:srgbClr val="FFFFFF"/>
                </a:solidFill>
              </a:rPr>
              <a:t>15</a:t>
            </a:r>
            <a:endParaRPr lang="en-US" sz="800" b="0" dirty="0">
              <a:latin typeface="Times New Roman" pitchFamily="18" charset="0"/>
            </a:endParaRPr>
          </a:p>
        </p:txBody>
      </p:sp>
      <p:sp>
        <p:nvSpPr>
          <p:cNvPr id="31933" name="Rectangle 272"/>
          <p:cNvSpPr>
            <a:spLocks noChangeArrowheads="1"/>
          </p:cNvSpPr>
          <p:nvPr/>
        </p:nvSpPr>
        <p:spPr bwMode="auto">
          <a:xfrm>
            <a:off x="8267700" y="5849938"/>
            <a:ext cx="112713" cy="122237"/>
          </a:xfrm>
          <a:prstGeom prst="rect">
            <a:avLst/>
          </a:prstGeom>
          <a:noFill/>
          <a:ln w="9525">
            <a:noFill/>
            <a:miter lim="800000"/>
            <a:headEnd/>
            <a:tailEnd/>
          </a:ln>
        </p:spPr>
        <p:txBody>
          <a:bodyPr wrap="none" lIns="0" tIns="0" rIns="0" bIns="0">
            <a:spAutoFit/>
          </a:bodyPr>
          <a:lstStyle/>
          <a:p>
            <a:r>
              <a:rPr lang="en-US" sz="800" dirty="0">
                <a:solidFill>
                  <a:srgbClr val="FFFFFF"/>
                </a:solidFill>
              </a:rPr>
              <a:t>16</a:t>
            </a:r>
            <a:endParaRPr lang="en-US" sz="800" b="0" dirty="0">
              <a:latin typeface="Times New Roman" pitchFamily="18" charset="0"/>
            </a:endParaRPr>
          </a:p>
        </p:txBody>
      </p:sp>
      <p:sp>
        <p:nvSpPr>
          <p:cNvPr id="31934" name="Rectangle 273"/>
          <p:cNvSpPr>
            <a:spLocks noChangeArrowheads="1"/>
          </p:cNvSpPr>
          <p:nvPr/>
        </p:nvSpPr>
        <p:spPr bwMode="auto">
          <a:xfrm>
            <a:off x="8383588" y="5849938"/>
            <a:ext cx="112712" cy="122237"/>
          </a:xfrm>
          <a:prstGeom prst="rect">
            <a:avLst/>
          </a:prstGeom>
          <a:noFill/>
          <a:ln w="9525">
            <a:noFill/>
            <a:miter lim="800000"/>
            <a:headEnd/>
            <a:tailEnd/>
          </a:ln>
        </p:spPr>
        <p:txBody>
          <a:bodyPr wrap="none" lIns="0" tIns="0" rIns="0" bIns="0">
            <a:spAutoFit/>
          </a:bodyPr>
          <a:lstStyle/>
          <a:p>
            <a:r>
              <a:rPr lang="en-US" sz="800" dirty="0">
                <a:solidFill>
                  <a:srgbClr val="FFFFFF"/>
                </a:solidFill>
              </a:rPr>
              <a:t>17</a:t>
            </a:r>
            <a:endParaRPr lang="en-US" sz="800" b="0" dirty="0">
              <a:latin typeface="Times New Roman" pitchFamily="18" charset="0"/>
            </a:endParaRPr>
          </a:p>
        </p:txBody>
      </p:sp>
      <p:sp>
        <p:nvSpPr>
          <p:cNvPr id="31935" name="Rectangle 274"/>
          <p:cNvSpPr>
            <a:spLocks noChangeArrowheads="1"/>
          </p:cNvSpPr>
          <p:nvPr/>
        </p:nvSpPr>
        <p:spPr bwMode="auto">
          <a:xfrm>
            <a:off x="6318250" y="5648325"/>
            <a:ext cx="966788" cy="163513"/>
          </a:xfrm>
          <a:prstGeom prst="rect">
            <a:avLst/>
          </a:prstGeom>
          <a:noFill/>
          <a:ln w="19050">
            <a:noFill/>
            <a:miter lim="800000"/>
            <a:headEnd/>
            <a:tailEnd/>
          </a:ln>
        </p:spPr>
        <p:txBody>
          <a:bodyPr wrap="none" anchor="ctr"/>
          <a:lstStyle/>
          <a:p>
            <a:endParaRPr lang="en-GB" dirty="0"/>
          </a:p>
        </p:txBody>
      </p:sp>
      <p:sp>
        <p:nvSpPr>
          <p:cNvPr id="31936" name="Rectangle 275"/>
          <p:cNvSpPr>
            <a:spLocks noChangeArrowheads="1"/>
          </p:cNvSpPr>
          <p:nvPr/>
        </p:nvSpPr>
        <p:spPr bwMode="auto">
          <a:xfrm>
            <a:off x="7362825" y="5649913"/>
            <a:ext cx="1171575" cy="160337"/>
          </a:xfrm>
          <a:prstGeom prst="rect">
            <a:avLst/>
          </a:prstGeom>
          <a:noFill/>
          <a:ln w="19050">
            <a:noFill/>
            <a:miter lim="800000"/>
            <a:headEnd/>
            <a:tailEnd/>
          </a:ln>
        </p:spPr>
        <p:txBody>
          <a:bodyPr wrap="none" anchor="ctr"/>
          <a:lstStyle/>
          <a:p>
            <a:endParaRPr lang="en-GB" dirty="0"/>
          </a:p>
        </p:txBody>
      </p:sp>
      <p:sp>
        <p:nvSpPr>
          <p:cNvPr id="31937" name="Line 276"/>
          <p:cNvSpPr>
            <a:spLocks noChangeShapeType="1"/>
          </p:cNvSpPr>
          <p:nvPr/>
        </p:nvSpPr>
        <p:spPr bwMode="auto">
          <a:xfrm>
            <a:off x="6313488" y="5730875"/>
            <a:ext cx="968375" cy="0"/>
          </a:xfrm>
          <a:prstGeom prst="line">
            <a:avLst/>
          </a:prstGeom>
          <a:noFill/>
          <a:ln w="19050">
            <a:solidFill>
              <a:srgbClr val="FFFFFF"/>
            </a:solidFill>
            <a:round/>
            <a:headEnd/>
            <a:tailEnd/>
          </a:ln>
        </p:spPr>
        <p:txBody>
          <a:bodyPr wrap="none" anchor="ctr"/>
          <a:lstStyle/>
          <a:p>
            <a:endParaRPr lang="en-GB" dirty="0"/>
          </a:p>
        </p:txBody>
      </p:sp>
      <p:sp>
        <p:nvSpPr>
          <p:cNvPr id="31938" name="Line 277"/>
          <p:cNvSpPr>
            <a:spLocks noChangeShapeType="1"/>
          </p:cNvSpPr>
          <p:nvPr/>
        </p:nvSpPr>
        <p:spPr bwMode="auto">
          <a:xfrm>
            <a:off x="7361238" y="5730875"/>
            <a:ext cx="1174750" cy="0"/>
          </a:xfrm>
          <a:prstGeom prst="line">
            <a:avLst/>
          </a:prstGeom>
          <a:noFill/>
          <a:ln w="19050">
            <a:solidFill>
              <a:srgbClr val="FFFFFF"/>
            </a:solidFill>
            <a:round/>
            <a:headEnd/>
            <a:tailEnd/>
          </a:ln>
        </p:spPr>
        <p:txBody>
          <a:bodyPr wrap="none" anchor="ctr"/>
          <a:lstStyle/>
          <a:p>
            <a:endParaRPr lang="en-GB" dirty="0"/>
          </a:p>
        </p:txBody>
      </p:sp>
      <p:sp>
        <p:nvSpPr>
          <p:cNvPr id="31939" name="Line 278"/>
          <p:cNvSpPr>
            <a:spLocks noChangeShapeType="1"/>
          </p:cNvSpPr>
          <p:nvPr/>
        </p:nvSpPr>
        <p:spPr bwMode="auto">
          <a:xfrm flipH="1">
            <a:off x="6432550" y="5611813"/>
            <a:ext cx="15875" cy="39687"/>
          </a:xfrm>
          <a:prstGeom prst="line">
            <a:avLst/>
          </a:prstGeom>
          <a:noFill/>
          <a:ln w="0">
            <a:solidFill>
              <a:srgbClr val="C0C0C0"/>
            </a:solidFill>
            <a:prstDash val="sysDot"/>
            <a:round/>
            <a:headEnd/>
            <a:tailEnd/>
          </a:ln>
        </p:spPr>
        <p:txBody>
          <a:bodyPr/>
          <a:lstStyle/>
          <a:p>
            <a:endParaRPr lang="en-GB" dirty="0"/>
          </a:p>
        </p:txBody>
      </p:sp>
      <p:sp>
        <p:nvSpPr>
          <p:cNvPr id="31940" name="Line 279"/>
          <p:cNvSpPr>
            <a:spLocks noChangeShapeType="1"/>
          </p:cNvSpPr>
          <p:nvPr/>
        </p:nvSpPr>
        <p:spPr bwMode="auto">
          <a:xfrm>
            <a:off x="6550025" y="5611813"/>
            <a:ext cx="7938" cy="39687"/>
          </a:xfrm>
          <a:prstGeom prst="line">
            <a:avLst/>
          </a:prstGeom>
          <a:noFill/>
          <a:ln w="0">
            <a:solidFill>
              <a:srgbClr val="C0C0C0"/>
            </a:solidFill>
            <a:prstDash val="sysDot"/>
            <a:round/>
            <a:headEnd/>
            <a:tailEnd/>
          </a:ln>
        </p:spPr>
        <p:txBody>
          <a:bodyPr/>
          <a:lstStyle/>
          <a:p>
            <a:endParaRPr lang="en-GB" dirty="0"/>
          </a:p>
        </p:txBody>
      </p:sp>
      <p:sp>
        <p:nvSpPr>
          <p:cNvPr id="31941" name="Line 280"/>
          <p:cNvSpPr>
            <a:spLocks noChangeShapeType="1"/>
          </p:cNvSpPr>
          <p:nvPr/>
        </p:nvSpPr>
        <p:spPr bwMode="auto">
          <a:xfrm flipH="1">
            <a:off x="7612063" y="5610225"/>
            <a:ext cx="4762" cy="39688"/>
          </a:xfrm>
          <a:prstGeom prst="line">
            <a:avLst/>
          </a:prstGeom>
          <a:noFill/>
          <a:ln w="0">
            <a:solidFill>
              <a:srgbClr val="C0C0C0"/>
            </a:solidFill>
            <a:prstDash val="sysDot"/>
            <a:round/>
            <a:headEnd/>
            <a:tailEnd/>
          </a:ln>
        </p:spPr>
        <p:txBody>
          <a:bodyPr/>
          <a:lstStyle/>
          <a:p>
            <a:endParaRPr lang="en-GB" dirty="0"/>
          </a:p>
        </p:txBody>
      </p:sp>
      <p:sp>
        <p:nvSpPr>
          <p:cNvPr id="31942" name="Line 281"/>
          <p:cNvSpPr>
            <a:spLocks noChangeShapeType="1"/>
          </p:cNvSpPr>
          <p:nvPr/>
        </p:nvSpPr>
        <p:spPr bwMode="auto">
          <a:xfrm>
            <a:off x="7707313" y="5613400"/>
            <a:ext cx="31750" cy="34925"/>
          </a:xfrm>
          <a:prstGeom prst="line">
            <a:avLst/>
          </a:prstGeom>
          <a:noFill/>
          <a:ln w="0">
            <a:solidFill>
              <a:srgbClr val="C0C0C0"/>
            </a:solidFill>
            <a:prstDash val="sysDot"/>
            <a:round/>
            <a:headEnd/>
            <a:tailEnd/>
          </a:ln>
        </p:spPr>
        <p:txBody>
          <a:bodyPr/>
          <a:lstStyle/>
          <a:p>
            <a:endParaRPr lang="en-GB" dirty="0"/>
          </a:p>
        </p:txBody>
      </p:sp>
      <p:sp>
        <p:nvSpPr>
          <p:cNvPr id="31943" name="Line 282"/>
          <p:cNvSpPr>
            <a:spLocks noChangeShapeType="1"/>
          </p:cNvSpPr>
          <p:nvPr/>
        </p:nvSpPr>
        <p:spPr bwMode="auto">
          <a:xfrm flipH="1">
            <a:off x="7858125" y="5614988"/>
            <a:ext cx="1588" cy="38100"/>
          </a:xfrm>
          <a:prstGeom prst="line">
            <a:avLst/>
          </a:prstGeom>
          <a:noFill/>
          <a:ln w="0">
            <a:solidFill>
              <a:srgbClr val="C0C0C0"/>
            </a:solidFill>
            <a:prstDash val="sysDot"/>
            <a:round/>
            <a:headEnd/>
            <a:tailEnd/>
          </a:ln>
        </p:spPr>
        <p:txBody>
          <a:bodyPr/>
          <a:lstStyle/>
          <a:p>
            <a:endParaRPr lang="en-GB" dirty="0"/>
          </a:p>
        </p:txBody>
      </p:sp>
      <p:sp>
        <p:nvSpPr>
          <p:cNvPr id="31944" name="Line 283"/>
          <p:cNvSpPr>
            <a:spLocks noChangeShapeType="1"/>
          </p:cNvSpPr>
          <p:nvPr/>
        </p:nvSpPr>
        <p:spPr bwMode="auto">
          <a:xfrm>
            <a:off x="7954963" y="5610225"/>
            <a:ext cx="22225" cy="38100"/>
          </a:xfrm>
          <a:prstGeom prst="line">
            <a:avLst/>
          </a:prstGeom>
          <a:noFill/>
          <a:ln w="0">
            <a:solidFill>
              <a:srgbClr val="C0C0C0"/>
            </a:solidFill>
            <a:prstDash val="sysDot"/>
            <a:round/>
            <a:headEnd/>
            <a:tailEnd/>
          </a:ln>
        </p:spPr>
        <p:txBody>
          <a:bodyPr/>
          <a:lstStyle/>
          <a:p>
            <a:endParaRPr lang="en-GB" dirty="0"/>
          </a:p>
        </p:txBody>
      </p:sp>
      <p:sp>
        <p:nvSpPr>
          <p:cNvPr id="31945" name="Line 284"/>
          <p:cNvSpPr>
            <a:spLocks noChangeShapeType="1"/>
          </p:cNvSpPr>
          <p:nvPr/>
        </p:nvSpPr>
        <p:spPr bwMode="auto">
          <a:xfrm>
            <a:off x="6430963" y="5649913"/>
            <a:ext cx="0" cy="163512"/>
          </a:xfrm>
          <a:prstGeom prst="line">
            <a:avLst/>
          </a:prstGeom>
          <a:noFill/>
          <a:ln w="19050">
            <a:solidFill>
              <a:srgbClr val="FFFFFF"/>
            </a:solidFill>
            <a:round/>
            <a:headEnd/>
            <a:tailEnd/>
          </a:ln>
        </p:spPr>
        <p:txBody>
          <a:bodyPr wrap="none" anchor="ctr"/>
          <a:lstStyle/>
          <a:p>
            <a:endParaRPr lang="en-GB" dirty="0"/>
          </a:p>
        </p:txBody>
      </p:sp>
      <p:sp>
        <p:nvSpPr>
          <p:cNvPr id="31946" name="Line 285"/>
          <p:cNvSpPr>
            <a:spLocks noChangeShapeType="1"/>
          </p:cNvSpPr>
          <p:nvPr/>
        </p:nvSpPr>
        <p:spPr bwMode="auto">
          <a:xfrm>
            <a:off x="6554788" y="5646738"/>
            <a:ext cx="0" cy="84137"/>
          </a:xfrm>
          <a:prstGeom prst="line">
            <a:avLst/>
          </a:prstGeom>
          <a:noFill/>
          <a:ln w="19050">
            <a:solidFill>
              <a:srgbClr val="FFFFFF"/>
            </a:solidFill>
            <a:round/>
            <a:headEnd/>
            <a:tailEnd/>
          </a:ln>
        </p:spPr>
        <p:txBody>
          <a:bodyPr wrap="none" anchor="ctr"/>
          <a:lstStyle/>
          <a:p>
            <a:endParaRPr lang="en-GB" dirty="0"/>
          </a:p>
        </p:txBody>
      </p:sp>
      <p:sp>
        <p:nvSpPr>
          <p:cNvPr id="31947" name="Rectangle 286"/>
          <p:cNvSpPr>
            <a:spLocks noChangeArrowheads="1"/>
          </p:cNvSpPr>
          <p:nvPr/>
        </p:nvSpPr>
        <p:spPr bwMode="auto">
          <a:xfrm>
            <a:off x="6294438" y="5610225"/>
            <a:ext cx="145874" cy="123111"/>
          </a:xfrm>
          <a:prstGeom prst="rect">
            <a:avLst/>
          </a:prstGeom>
          <a:noFill/>
          <a:ln w="9525">
            <a:noFill/>
            <a:miter lim="800000"/>
            <a:headEnd/>
            <a:tailEnd/>
          </a:ln>
        </p:spPr>
        <p:txBody>
          <a:bodyPr wrap="none" lIns="0" tIns="0" rIns="0" bIns="0">
            <a:spAutoFit/>
          </a:bodyPr>
          <a:lstStyle/>
          <a:p>
            <a:r>
              <a:rPr lang="en-US" sz="800" dirty="0">
                <a:solidFill>
                  <a:srgbClr val="FFFFFF"/>
                </a:solidFill>
              </a:rPr>
              <a:t>Scr</a:t>
            </a:r>
            <a:endParaRPr lang="en-US" sz="800" b="0" dirty="0">
              <a:latin typeface="Times New Roman" pitchFamily="18" charset="0"/>
            </a:endParaRPr>
          </a:p>
        </p:txBody>
      </p:sp>
      <p:sp>
        <p:nvSpPr>
          <p:cNvPr id="31948" name="Rectangle 287"/>
          <p:cNvSpPr>
            <a:spLocks noChangeArrowheads="1"/>
          </p:cNvSpPr>
          <p:nvPr/>
        </p:nvSpPr>
        <p:spPr bwMode="auto">
          <a:xfrm>
            <a:off x="6415088" y="5614988"/>
            <a:ext cx="145874" cy="123111"/>
          </a:xfrm>
          <a:prstGeom prst="rect">
            <a:avLst/>
          </a:prstGeom>
          <a:noFill/>
          <a:ln w="9525">
            <a:noFill/>
            <a:miter lim="800000"/>
            <a:headEnd/>
            <a:tailEnd/>
          </a:ln>
        </p:spPr>
        <p:txBody>
          <a:bodyPr wrap="none" lIns="0" tIns="0" rIns="0" bIns="0">
            <a:spAutoFit/>
          </a:bodyPr>
          <a:lstStyle/>
          <a:p>
            <a:r>
              <a:rPr lang="en-US" sz="800" dirty="0">
                <a:solidFill>
                  <a:srgbClr val="FFFFFF"/>
                </a:solidFill>
              </a:rPr>
              <a:t>Scr</a:t>
            </a:r>
            <a:endParaRPr lang="en-US" sz="800" b="0" dirty="0">
              <a:latin typeface="Times New Roman" pitchFamily="18" charset="0"/>
            </a:endParaRPr>
          </a:p>
        </p:txBody>
      </p:sp>
      <p:sp>
        <p:nvSpPr>
          <p:cNvPr id="31949" name="Rectangle 288"/>
          <p:cNvSpPr>
            <a:spLocks noChangeArrowheads="1"/>
          </p:cNvSpPr>
          <p:nvPr/>
        </p:nvSpPr>
        <p:spPr bwMode="auto">
          <a:xfrm>
            <a:off x="6283325" y="5749925"/>
            <a:ext cx="185738" cy="122238"/>
          </a:xfrm>
          <a:prstGeom prst="rect">
            <a:avLst/>
          </a:prstGeom>
          <a:noFill/>
          <a:ln w="9525">
            <a:noFill/>
            <a:miter lim="800000"/>
            <a:headEnd/>
            <a:tailEnd/>
          </a:ln>
        </p:spPr>
        <p:txBody>
          <a:bodyPr wrap="none" lIns="0" tIns="0" rIns="0" bIns="0">
            <a:spAutoFit/>
          </a:bodyPr>
          <a:lstStyle/>
          <a:p>
            <a:r>
              <a:rPr lang="en-US" sz="800" dirty="0">
                <a:solidFill>
                  <a:srgbClr val="FFFFFF"/>
                </a:solidFill>
              </a:rPr>
              <a:t>Bas</a:t>
            </a:r>
            <a:endParaRPr lang="en-US" sz="800" b="0" dirty="0">
              <a:latin typeface="Times New Roman" pitchFamily="18" charset="0"/>
            </a:endParaRPr>
          </a:p>
        </p:txBody>
      </p:sp>
      <p:sp>
        <p:nvSpPr>
          <p:cNvPr id="31950" name="Rectangle 289"/>
          <p:cNvSpPr>
            <a:spLocks noChangeArrowheads="1"/>
          </p:cNvSpPr>
          <p:nvPr/>
        </p:nvSpPr>
        <p:spPr bwMode="auto">
          <a:xfrm>
            <a:off x="6448425" y="5749925"/>
            <a:ext cx="836613" cy="122238"/>
          </a:xfrm>
          <a:prstGeom prst="rect">
            <a:avLst/>
          </a:prstGeom>
          <a:noFill/>
          <a:ln w="9525">
            <a:noFill/>
            <a:miter lim="800000"/>
            <a:headEnd/>
            <a:tailEnd/>
          </a:ln>
        </p:spPr>
        <p:txBody>
          <a:bodyPr wrap="none" lIns="0" tIns="0" rIns="0" bIns="0">
            <a:spAutoFit/>
          </a:bodyPr>
          <a:lstStyle/>
          <a:p>
            <a:pPr algn="l"/>
            <a:r>
              <a:rPr lang="en-US" sz="800" dirty="0">
                <a:solidFill>
                  <a:srgbClr val="FFFFFF"/>
                </a:solidFill>
              </a:rPr>
              <a:t>Female 1 Present</a:t>
            </a:r>
            <a:endParaRPr lang="en-US" sz="800" b="0" dirty="0">
              <a:latin typeface="Times New Roman" pitchFamily="18" charset="0"/>
            </a:endParaRPr>
          </a:p>
        </p:txBody>
      </p:sp>
      <p:sp>
        <p:nvSpPr>
          <p:cNvPr id="31951" name="Rectangle 290"/>
          <p:cNvSpPr>
            <a:spLocks noChangeArrowheads="1"/>
          </p:cNvSpPr>
          <p:nvPr/>
        </p:nvSpPr>
        <p:spPr bwMode="auto">
          <a:xfrm>
            <a:off x="7599363" y="5610225"/>
            <a:ext cx="145874" cy="123111"/>
          </a:xfrm>
          <a:prstGeom prst="rect">
            <a:avLst/>
          </a:prstGeom>
          <a:noFill/>
          <a:ln w="9525">
            <a:noFill/>
            <a:miter lim="800000"/>
            <a:headEnd/>
            <a:tailEnd/>
          </a:ln>
        </p:spPr>
        <p:txBody>
          <a:bodyPr wrap="none" lIns="0" tIns="0" rIns="0" bIns="0">
            <a:spAutoFit/>
          </a:bodyPr>
          <a:lstStyle/>
          <a:p>
            <a:r>
              <a:rPr lang="en-US" sz="800" dirty="0">
                <a:solidFill>
                  <a:srgbClr val="FFFFFF"/>
                </a:solidFill>
              </a:rPr>
              <a:t>Scr</a:t>
            </a:r>
            <a:endParaRPr lang="en-US" sz="800" b="0" dirty="0">
              <a:latin typeface="Times New Roman" pitchFamily="18" charset="0"/>
            </a:endParaRPr>
          </a:p>
        </p:txBody>
      </p:sp>
      <p:sp>
        <p:nvSpPr>
          <p:cNvPr id="31952" name="Rectangle 291"/>
          <p:cNvSpPr>
            <a:spLocks noChangeArrowheads="1"/>
          </p:cNvSpPr>
          <p:nvPr/>
        </p:nvSpPr>
        <p:spPr bwMode="auto">
          <a:xfrm>
            <a:off x="7912100" y="5749925"/>
            <a:ext cx="836613" cy="122238"/>
          </a:xfrm>
          <a:prstGeom prst="rect">
            <a:avLst/>
          </a:prstGeom>
          <a:noFill/>
          <a:ln w="9525">
            <a:noFill/>
            <a:miter lim="800000"/>
            <a:headEnd/>
            <a:tailEnd/>
          </a:ln>
        </p:spPr>
        <p:txBody>
          <a:bodyPr wrap="none" lIns="0" tIns="0" rIns="0" bIns="0">
            <a:spAutoFit/>
          </a:bodyPr>
          <a:lstStyle/>
          <a:p>
            <a:pPr algn="l"/>
            <a:r>
              <a:rPr lang="en-US" sz="800" dirty="0">
                <a:solidFill>
                  <a:srgbClr val="FFFFFF"/>
                </a:solidFill>
              </a:rPr>
              <a:t>Female 2 Present</a:t>
            </a:r>
            <a:endParaRPr lang="en-US" sz="800" b="0" dirty="0">
              <a:latin typeface="Times New Roman" pitchFamily="18" charset="0"/>
            </a:endParaRPr>
          </a:p>
        </p:txBody>
      </p:sp>
      <p:sp>
        <p:nvSpPr>
          <p:cNvPr id="31953" name="Line 292"/>
          <p:cNvSpPr>
            <a:spLocks noChangeShapeType="1"/>
          </p:cNvSpPr>
          <p:nvPr/>
        </p:nvSpPr>
        <p:spPr bwMode="auto">
          <a:xfrm>
            <a:off x="8461375" y="5781675"/>
            <a:ext cx="138113" cy="0"/>
          </a:xfrm>
          <a:prstGeom prst="line">
            <a:avLst/>
          </a:prstGeom>
          <a:noFill/>
          <a:ln w="19050">
            <a:solidFill>
              <a:schemeClr val="bg1"/>
            </a:solidFill>
            <a:round/>
            <a:headEnd/>
            <a:tailEnd type="arrow" w="med" len="med"/>
          </a:ln>
        </p:spPr>
        <p:txBody>
          <a:bodyPr wrap="none" anchor="ctr"/>
          <a:lstStyle/>
          <a:p>
            <a:endParaRPr lang="en-GB" dirty="0"/>
          </a:p>
        </p:txBody>
      </p:sp>
      <p:sp>
        <p:nvSpPr>
          <p:cNvPr id="31954" name="Rectangle 293"/>
          <p:cNvSpPr>
            <a:spLocks noChangeArrowheads="1"/>
          </p:cNvSpPr>
          <p:nvPr/>
        </p:nvSpPr>
        <p:spPr bwMode="auto">
          <a:xfrm>
            <a:off x="7843838" y="5611813"/>
            <a:ext cx="145874" cy="123111"/>
          </a:xfrm>
          <a:prstGeom prst="rect">
            <a:avLst/>
          </a:prstGeom>
          <a:noFill/>
          <a:ln w="9525">
            <a:noFill/>
            <a:miter lim="800000"/>
            <a:headEnd/>
            <a:tailEnd/>
          </a:ln>
        </p:spPr>
        <p:txBody>
          <a:bodyPr wrap="none" lIns="0" tIns="0" rIns="0" bIns="0">
            <a:spAutoFit/>
          </a:bodyPr>
          <a:lstStyle/>
          <a:p>
            <a:r>
              <a:rPr lang="en-US" sz="800" dirty="0">
                <a:solidFill>
                  <a:srgbClr val="FFFFFF"/>
                </a:solidFill>
              </a:rPr>
              <a:t>Scr</a:t>
            </a:r>
            <a:endParaRPr lang="en-US" sz="800" b="0" dirty="0">
              <a:latin typeface="Times New Roman" pitchFamily="18" charset="0"/>
            </a:endParaRPr>
          </a:p>
        </p:txBody>
      </p:sp>
      <p:sp>
        <p:nvSpPr>
          <p:cNvPr id="31955" name="Line 294"/>
          <p:cNvSpPr>
            <a:spLocks noChangeShapeType="1"/>
          </p:cNvSpPr>
          <p:nvPr/>
        </p:nvSpPr>
        <p:spPr bwMode="auto">
          <a:xfrm>
            <a:off x="7612063" y="5653088"/>
            <a:ext cx="0" cy="76200"/>
          </a:xfrm>
          <a:prstGeom prst="line">
            <a:avLst/>
          </a:prstGeom>
          <a:noFill/>
          <a:ln w="19050">
            <a:solidFill>
              <a:srgbClr val="FFFFFF"/>
            </a:solidFill>
            <a:round/>
            <a:headEnd/>
            <a:tailEnd/>
          </a:ln>
        </p:spPr>
        <p:txBody>
          <a:bodyPr wrap="none" anchor="ctr"/>
          <a:lstStyle/>
          <a:p>
            <a:endParaRPr lang="en-GB" dirty="0"/>
          </a:p>
        </p:txBody>
      </p:sp>
      <p:sp>
        <p:nvSpPr>
          <p:cNvPr id="31956" name="Line 295"/>
          <p:cNvSpPr>
            <a:spLocks noChangeShapeType="1"/>
          </p:cNvSpPr>
          <p:nvPr/>
        </p:nvSpPr>
        <p:spPr bwMode="auto">
          <a:xfrm>
            <a:off x="7740650" y="5651500"/>
            <a:ext cx="0" cy="80963"/>
          </a:xfrm>
          <a:prstGeom prst="line">
            <a:avLst/>
          </a:prstGeom>
          <a:noFill/>
          <a:ln w="19050">
            <a:solidFill>
              <a:srgbClr val="FFFFFF"/>
            </a:solidFill>
            <a:round/>
            <a:headEnd/>
            <a:tailEnd/>
          </a:ln>
        </p:spPr>
        <p:txBody>
          <a:bodyPr wrap="none" anchor="ctr"/>
          <a:lstStyle/>
          <a:p>
            <a:endParaRPr lang="en-GB" dirty="0"/>
          </a:p>
        </p:txBody>
      </p:sp>
      <p:sp>
        <p:nvSpPr>
          <p:cNvPr id="31957" name="Line 296"/>
          <p:cNvSpPr>
            <a:spLocks noChangeShapeType="1"/>
          </p:cNvSpPr>
          <p:nvPr/>
        </p:nvSpPr>
        <p:spPr bwMode="auto">
          <a:xfrm>
            <a:off x="7859713" y="5651500"/>
            <a:ext cx="0" cy="157163"/>
          </a:xfrm>
          <a:prstGeom prst="line">
            <a:avLst/>
          </a:prstGeom>
          <a:noFill/>
          <a:ln w="19050">
            <a:solidFill>
              <a:srgbClr val="FFFFFF"/>
            </a:solidFill>
            <a:round/>
            <a:headEnd/>
            <a:tailEnd/>
          </a:ln>
        </p:spPr>
        <p:txBody>
          <a:bodyPr wrap="none" anchor="ctr"/>
          <a:lstStyle/>
          <a:p>
            <a:endParaRPr lang="en-GB" dirty="0"/>
          </a:p>
        </p:txBody>
      </p:sp>
      <p:sp>
        <p:nvSpPr>
          <p:cNvPr id="31958" name="Line 297"/>
          <p:cNvSpPr>
            <a:spLocks noChangeShapeType="1"/>
          </p:cNvSpPr>
          <p:nvPr/>
        </p:nvSpPr>
        <p:spPr bwMode="auto">
          <a:xfrm>
            <a:off x="7986713" y="5651500"/>
            <a:ext cx="0" cy="79375"/>
          </a:xfrm>
          <a:prstGeom prst="line">
            <a:avLst/>
          </a:prstGeom>
          <a:noFill/>
          <a:ln w="19050">
            <a:solidFill>
              <a:srgbClr val="FFFFFF"/>
            </a:solidFill>
            <a:round/>
            <a:headEnd/>
            <a:tailEnd/>
          </a:ln>
        </p:spPr>
        <p:txBody>
          <a:bodyPr wrap="none" anchor="ctr"/>
          <a:lstStyle/>
          <a:p>
            <a:endParaRPr lang="en-GB" dirty="0"/>
          </a:p>
        </p:txBody>
      </p:sp>
      <p:sp>
        <p:nvSpPr>
          <p:cNvPr id="3573034" name="Rectangle 298"/>
          <p:cNvSpPr>
            <a:spLocks noChangeArrowheads="1"/>
          </p:cNvSpPr>
          <p:nvPr/>
        </p:nvSpPr>
        <p:spPr bwMode="auto">
          <a:xfrm>
            <a:off x="7653338" y="6294438"/>
            <a:ext cx="1249362" cy="2444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l">
              <a:defRPr/>
            </a:pPr>
            <a:r>
              <a:rPr lang="en-US" sz="1000" i="1" dirty="0">
                <a:solidFill>
                  <a:schemeClr val="tx2"/>
                </a:solidFill>
                <a:latin typeface="Times New Roman" pitchFamily="18" charset="0"/>
              </a:rPr>
              <a:t>Fiorino and Phillips</a:t>
            </a:r>
          </a:p>
        </p:txBody>
      </p:sp>
      <p:sp>
        <p:nvSpPr>
          <p:cNvPr id="31960" name="Text Box 299"/>
          <p:cNvSpPr txBox="1">
            <a:spLocks noChangeArrowheads="1"/>
          </p:cNvSpPr>
          <p:nvPr/>
        </p:nvSpPr>
        <p:spPr bwMode="auto">
          <a:xfrm>
            <a:off x="7142163" y="4319588"/>
            <a:ext cx="692150" cy="396875"/>
          </a:xfrm>
          <a:prstGeom prst="rect">
            <a:avLst/>
          </a:prstGeom>
          <a:noFill/>
          <a:ln w="9525">
            <a:noFill/>
            <a:miter lim="800000"/>
            <a:headEnd/>
            <a:tailEnd/>
          </a:ln>
        </p:spPr>
        <p:txBody>
          <a:bodyPr wrap="none">
            <a:spAutoFit/>
          </a:bodyPr>
          <a:lstStyle/>
          <a:p>
            <a:pPr algn="l" eaLnBrk="1" hangingPunct="1"/>
            <a:r>
              <a:rPr lang="en-US" sz="2000" dirty="0">
                <a:solidFill>
                  <a:srgbClr val="FFFF00"/>
                </a:solidFill>
              </a:rPr>
              <a:t>SEX</a:t>
            </a:r>
          </a:p>
        </p:txBody>
      </p:sp>
      <p:sp>
        <p:nvSpPr>
          <p:cNvPr id="31961" name="Rectangle 300"/>
          <p:cNvSpPr>
            <a:spLocks noChangeArrowheads="1"/>
          </p:cNvSpPr>
          <p:nvPr/>
        </p:nvSpPr>
        <p:spPr bwMode="auto">
          <a:xfrm>
            <a:off x="6361113" y="4983163"/>
            <a:ext cx="46037" cy="36512"/>
          </a:xfrm>
          <a:prstGeom prst="rect">
            <a:avLst/>
          </a:prstGeom>
          <a:solidFill>
            <a:srgbClr val="FF0066"/>
          </a:solidFill>
          <a:ln w="9525">
            <a:solidFill>
              <a:srgbClr val="FF0066"/>
            </a:solidFill>
            <a:miter lim="800000"/>
            <a:headEnd/>
            <a:tailEnd/>
          </a:ln>
        </p:spPr>
        <p:txBody>
          <a:bodyPr/>
          <a:lstStyle/>
          <a:p>
            <a:endParaRPr lang="en-GB" dirty="0"/>
          </a:p>
        </p:txBody>
      </p:sp>
      <p:sp>
        <p:nvSpPr>
          <p:cNvPr id="31962" name="Rectangle 301"/>
          <p:cNvSpPr>
            <a:spLocks noChangeArrowheads="1"/>
          </p:cNvSpPr>
          <p:nvPr/>
        </p:nvSpPr>
        <p:spPr bwMode="auto">
          <a:xfrm>
            <a:off x="6480175" y="4718050"/>
            <a:ext cx="46038" cy="34925"/>
          </a:xfrm>
          <a:prstGeom prst="rect">
            <a:avLst/>
          </a:prstGeom>
          <a:solidFill>
            <a:srgbClr val="FF0066"/>
          </a:solidFill>
          <a:ln w="9525">
            <a:solidFill>
              <a:srgbClr val="FF0066"/>
            </a:solidFill>
            <a:miter lim="800000"/>
            <a:headEnd/>
            <a:tailEnd/>
          </a:ln>
        </p:spPr>
        <p:txBody>
          <a:bodyPr/>
          <a:lstStyle/>
          <a:p>
            <a:endParaRPr lang="en-GB" dirty="0"/>
          </a:p>
        </p:txBody>
      </p:sp>
      <p:sp>
        <p:nvSpPr>
          <p:cNvPr id="31963" name="Rectangle 302"/>
          <p:cNvSpPr>
            <a:spLocks noChangeArrowheads="1"/>
          </p:cNvSpPr>
          <p:nvPr/>
        </p:nvSpPr>
        <p:spPr bwMode="auto">
          <a:xfrm>
            <a:off x="6599238" y="4419600"/>
            <a:ext cx="49212" cy="34925"/>
          </a:xfrm>
          <a:prstGeom prst="rect">
            <a:avLst/>
          </a:prstGeom>
          <a:solidFill>
            <a:srgbClr val="FF0066"/>
          </a:solidFill>
          <a:ln w="9525">
            <a:solidFill>
              <a:srgbClr val="FF0066"/>
            </a:solidFill>
            <a:miter lim="800000"/>
            <a:headEnd/>
            <a:tailEnd/>
          </a:ln>
        </p:spPr>
        <p:txBody>
          <a:bodyPr/>
          <a:lstStyle/>
          <a:p>
            <a:endParaRPr lang="en-GB" dirty="0"/>
          </a:p>
        </p:txBody>
      </p:sp>
      <p:sp>
        <p:nvSpPr>
          <p:cNvPr id="31964" name="Rectangle 303"/>
          <p:cNvSpPr>
            <a:spLocks noChangeArrowheads="1"/>
          </p:cNvSpPr>
          <p:nvPr/>
        </p:nvSpPr>
        <p:spPr bwMode="auto">
          <a:xfrm>
            <a:off x="6718300" y="4538663"/>
            <a:ext cx="46038" cy="34925"/>
          </a:xfrm>
          <a:prstGeom prst="rect">
            <a:avLst/>
          </a:prstGeom>
          <a:solidFill>
            <a:srgbClr val="FF0066"/>
          </a:solidFill>
          <a:ln w="9525">
            <a:solidFill>
              <a:srgbClr val="FF0066"/>
            </a:solidFill>
            <a:miter lim="800000"/>
            <a:headEnd/>
            <a:tailEnd/>
          </a:ln>
        </p:spPr>
        <p:txBody>
          <a:bodyPr/>
          <a:lstStyle/>
          <a:p>
            <a:endParaRPr lang="en-GB" dirty="0"/>
          </a:p>
        </p:txBody>
      </p:sp>
      <p:sp>
        <p:nvSpPr>
          <p:cNvPr id="31965" name="Rectangle 304"/>
          <p:cNvSpPr>
            <a:spLocks noChangeArrowheads="1"/>
          </p:cNvSpPr>
          <p:nvPr/>
        </p:nvSpPr>
        <p:spPr bwMode="auto">
          <a:xfrm>
            <a:off x="6835775" y="4608513"/>
            <a:ext cx="46038" cy="34925"/>
          </a:xfrm>
          <a:prstGeom prst="rect">
            <a:avLst/>
          </a:prstGeom>
          <a:solidFill>
            <a:srgbClr val="FF0066"/>
          </a:solidFill>
          <a:ln w="9525">
            <a:solidFill>
              <a:srgbClr val="FF0066"/>
            </a:solidFill>
            <a:miter lim="800000"/>
            <a:headEnd/>
            <a:tailEnd/>
          </a:ln>
        </p:spPr>
        <p:txBody>
          <a:bodyPr/>
          <a:lstStyle/>
          <a:p>
            <a:endParaRPr lang="en-GB" dirty="0"/>
          </a:p>
        </p:txBody>
      </p:sp>
      <p:sp>
        <p:nvSpPr>
          <p:cNvPr id="31966" name="Rectangle 305"/>
          <p:cNvSpPr>
            <a:spLocks noChangeArrowheads="1"/>
          </p:cNvSpPr>
          <p:nvPr/>
        </p:nvSpPr>
        <p:spPr bwMode="auto">
          <a:xfrm>
            <a:off x="6956425" y="4578350"/>
            <a:ext cx="47625" cy="36513"/>
          </a:xfrm>
          <a:prstGeom prst="rect">
            <a:avLst/>
          </a:prstGeom>
          <a:solidFill>
            <a:srgbClr val="FF0066"/>
          </a:solidFill>
          <a:ln w="9525">
            <a:solidFill>
              <a:srgbClr val="FF0066"/>
            </a:solidFill>
            <a:miter lim="800000"/>
            <a:headEnd/>
            <a:tailEnd/>
          </a:ln>
        </p:spPr>
        <p:txBody>
          <a:bodyPr/>
          <a:lstStyle/>
          <a:p>
            <a:endParaRPr lang="en-GB" dirty="0"/>
          </a:p>
        </p:txBody>
      </p:sp>
      <p:sp>
        <p:nvSpPr>
          <p:cNvPr id="31967" name="Rectangle 306"/>
          <p:cNvSpPr>
            <a:spLocks noChangeArrowheads="1"/>
          </p:cNvSpPr>
          <p:nvPr/>
        </p:nvSpPr>
        <p:spPr bwMode="auto">
          <a:xfrm>
            <a:off x="7075488" y="4657725"/>
            <a:ext cx="46037" cy="34925"/>
          </a:xfrm>
          <a:prstGeom prst="rect">
            <a:avLst/>
          </a:prstGeom>
          <a:solidFill>
            <a:srgbClr val="FF0066"/>
          </a:solidFill>
          <a:ln w="9525">
            <a:solidFill>
              <a:srgbClr val="FF0066"/>
            </a:solidFill>
            <a:miter lim="800000"/>
            <a:headEnd/>
            <a:tailEnd/>
          </a:ln>
        </p:spPr>
        <p:txBody>
          <a:bodyPr/>
          <a:lstStyle/>
          <a:p>
            <a:endParaRPr lang="en-GB" dirty="0"/>
          </a:p>
        </p:txBody>
      </p:sp>
      <p:sp>
        <p:nvSpPr>
          <p:cNvPr id="31968" name="Rectangle 307"/>
          <p:cNvSpPr>
            <a:spLocks noChangeArrowheads="1"/>
          </p:cNvSpPr>
          <p:nvPr/>
        </p:nvSpPr>
        <p:spPr bwMode="auto">
          <a:xfrm>
            <a:off x="7391400" y="4710113"/>
            <a:ext cx="46038" cy="34925"/>
          </a:xfrm>
          <a:prstGeom prst="rect">
            <a:avLst/>
          </a:prstGeom>
          <a:solidFill>
            <a:srgbClr val="FF0066"/>
          </a:solidFill>
          <a:ln w="9525">
            <a:solidFill>
              <a:srgbClr val="FF0066"/>
            </a:solidFill>
            <a:miter lim="800000"/>
            <a:headEnd/>
            <a:tailEnd/>
          </a:ln>
        </p:spPr>
        <p:txBody>
          <a:bodyPr/>
          <a:lstStyle/>
          <a:p>
            <a:endParaRPr lang="en-GB" dirty="0"/>
          </a:p>
        </p:txBody>
      </p:sp>
      <p:sp>
        <p:nvSpPr>
          <p:cNvPr id="31969" name="Rectangle 308"/>
          <p:cNvSpPr>
            <a:spLocks noChangeArrowheads="1"/>
          </p:cNvSpPr>
          <p:nvPr/>
        </p:nvSpPr>
        <p:spPr bwMode="auto">
          <a:xfrm>
            <a:off x="7512050" y="4852988"/>
            <a:ext cx="47625" cy="36512"/>
          </a:xfrm>
          <a:prstGeom prst="rect">
            <a:avLst/>
          </a:prstGeom>
          <a:solidFill>
            <a:srgbClr val="FF0066"/>
          </a:solidFill>
          <a:ln w="9525">
            <a:solidFill>
              <a:srgbClr val="FF0066"/>
            </a:solidFill>
            <a:miter lim="800000"/>
            <a:headEnd/>
            <a:tailEnd/>
          </a:ln>
        </p:spPr>
        <p:txBody>
          <a:bodyPr/>
          <a:lstStyle/>
          <a:p>
            <a:endParaRPr lang="en-GB" dirty="0"/>
          </a:p>
        </p:txBody>
      </p:sp>
      <p:sp>
        <p:nvSpPr>
          <p:cNvPr id="31970" name="Rectangle 309"/>
          <p:cNvSpPr>
            <a:spLocks noChangeArrowheads="1"/>
          </p:cNvSpPr>
          <p:nvPr/>
        </p:nvSpPr>
        <p:spPr bwMode="auto">
          <a:xfrm>
            <a:off x="7629525" y="4894263"/>
            <a:ext cx="47625" cy="34925"/>
          </a:xfrm>
          <a:prstGeom prst="rect">
            <a:avLst/>
          </a:prstGeom>
          <a:solidFill>
            <a:srgbClr val="FF0066"/>
          </a:solidFill>
          <a:ln w="9525">
            <a:solidFill>
              <a:srgbClr val="FF0066"/>
            </a:solidFill>
            <a:miter lim="800000"/>
            <a:headEnd/>
            <a:tailEnd/>
          </a:ln>
        </p:spPr>
        <p:txBody>
          <a:bodyPr/>
          <a:lstStyle/>
          <a:p>
            <a:endParaRPr lang="en-GB" dirty="0"/>
          </a:p>
        </p:txBody>
      </p:sp>
      <p:sp>
        <p:nvSpPr>
          <p:cNvPr id="31971" name="Rectangle 310"/>
          <p:cNvSpPr>
            <a:spLocks noChangeArrowheads="1"/>
          </p:cNvSpPr>
          <p:nvPr/>
        </p:nvSpPr>
        <p:spPr bwMode="auto">
          <a:xfrm>
            <a:off x="7750175" y="4906963"/>
            <a:ext cx="44450" cy="36512"/>
          </a:xfrm>
          <a:prstGeom prst="rect">
            <a:avLst/>
          </a:prstGeom>
          <a:solidFill>
            <a:srgbClr val="FF0066"/>
          </a:solidFill>
          <a:ln w="9525">
            <a:solidFill>
              <a:srgbClr val="FF0066"/>
            </a:solidFill>
            <a:miter lim="800000"/>
            <a:headEnd/>
            <a:tailEnd/>
          </a:ln>
        </p:spPr>
        <p:txBody>
          <a:bodyPr/>
          <a:lstStyle/>
          <a:p>
            <a:endParaRPr lang="en-GB" dirty="0"/>
          </a:p>
        </p:txBody>
      </p:sp>
      <p:sp>
        <p:nvSpPr>
          <p:cNvPr id="31972" name="Rectangle 311"/>
          <p:cNvSpPr>
            <a:spLocks noChangeArrowheads="1"/>
          </p:cNvSpPr>
          <p:nvPr/>
        </p:nvSpPr>
        <p:spPr bwMode="auto">
          <a:xfrm>
            <a:off x="7869238" y="4833938"/>
            <a:ext cx="47625" cy="36512"/>
          </a:xfrm>
          <a:prstGeom prst="rect">
            <a:avLst/>
          </a:prstGeom>
          <a:solidFill>
            <a:srgbClr val="FF0066"/>
          </a:solidFill>
          <a:ln w="9525">
            <a:solidFill>
              <a:srgbClr val="FF0066"/>
            </a:solidFill>
            <a:miter lim="800000"/>
            <a:headEnd/>
            <a:tailEnd/>
          </a:ln>
        </p:spPr>
        <p:txBody>
          <a:bodyPr/>
          <a:lstStyle/>
          <a:p>
            <a:endParaRPr lang="en-GB" dirty="0"/>
          </a:p>
        </p:txBody>
      </p:sp>
      <p:sp>
        <p:nvSpPr>
          <p:cNvPr id="31973" name="Rectangle 312"/>
          <p:cNvSpPr>
            <a:spLocks noChangeArrowheads="1"/>
          </p:cNvSpPr>
          <p:nvPr/>
        </p:nvSpPr>
        <p:spPr bwMode="auto">
          <a:xfrm>
            <a:off x="7986713" y="4727575"/>
            <a:ext cx="46037" cy="36513"/>
          </a:xfrm>
          <a:prstGeom prst="rect">
            <a:avLst/>
          </a:prstGeom>
          <a:solidFill>
            <a:srgbClr val="FF0066"/>
          </a:solidFill>
          <a:ln w="9525">
            <a:solidFill>
              <a:srgbClr val="FF0066"/>
            </a:solidFill>
            <a:miter lim="800000"/>
            <a:headEnd/>
            <a:tailEnd/>
          </a:ln>
        </p:spPr>
        <p:txBody>
          <a:bodyPr/>
          <a:lstStyle/>
          <a:p>
            <a:endParaRPr lang="en-GB" dirty="0"/>
          </a:p>
        </p:txBody>
      </p:sp>
      <p:sp>
        <p:nvSpPr>
          <p:cNvPr id="31974" name="Rectangle 313"/>
          <p:cNvSpPr>
            <a:spLocks noChangeArrowheads="1"/>
          </p:cNvSpPr>
          <p:nvPr/>
        </p:nvSpPr>
        <p:spPr bwMode="auto">
          <a:xfrm>
            <a:off x="8108950" y="4864100"/>
            <a:ext cx="46038" cy="34925"/>
          </a:xfrm>
          <a:prstGeom prst="rect">
            <a:avLst/>
          </a:prstGeom>
          <a:solidFill>
            <a:srgbClr val="FF0066"/>
          </a:solidFill>
          <a:ln w="9525">
            <a:solidFill>
              <a:srgbClr val="FF0066"/>
            </a:solidFill>
            <a:miter lim="800000"/>
            <a:headEnd/>
            <a:tailEnd/>
          </a:ln>
        </p:spPr>
        <p:txBody>
          <a:bodyPr/>
          <a:lstStyle/>
          <a:p>
            <a:endParaRPr lang="en-GB" dirty="0"/>
          </a:p>
        </p:txBody>
      </p:sp>
      <p:sp>
        <p:nvSpPr>
          <p:cNvPr id="31975" name="Rectangle 314"/>
          <p:cNvSpPr>
            <a:spLocks noChangeArrowheads="1"/>
          </p:cNvSpPr>
          <p:nvPr/>
        </p:nvSpPr>
        <p:spPr bwMode="auto">
          <a:xfrm>
            <a:off x="8226425" y="4852988"/>
            <a:ext cx="47625" cy="36512"/>
          </a:xfrm>
          <a:prstGeom prst="rect">
            <a:avLst/>
          </a:prstGeom>
          <a:solidFill>
            <a:srgbClr val="FF0066"/>
          </a:solidFill>
          <a:ln w="9525">
            <a:solidFill>
              <a:srgbClr val="FF0066"/>
            </a:solidFill>
            <a:miter lim="800000"/>
            <a:headEnd/>
            <a:tailEnd/>
          </a:ln>
        </p:spPr>
        <p:txBody>
          <a:bodyPr/>
          <a:lstStyle/>
          <a:p>
            <a:endParaRPr lang="en-GB" dirty="0"/>
          </a:p>
        </p:txBody>
      </p:sp>
      <p:sp>
        <p:nvSpPr>
          <p:cNvPr id="31976" name="Rectangle 315"/>
          <p:cNvSpPr>
            <a:spLocks noChangeArrowheads="1"/>
          </p:cNvSpPr>
          <p:nvPr/>
        </p:nvSpPr>
        <p:spPr bwMode="auto">
          <a:xfrm>
            <a:off x="8343900" y="4894263"/>
            <a:ext cx="46038" cy="34925"/>
          </a:xfrm>
          <a:prstGeom prst="rect">
            <a:avLst/>
          </a:prstGeom>
          <a:solidFill>
            <a:srgbClr val="FF0066"/>
          </a:solidFill>
          <a:ln w="9525">
            <a:solidFill>
              <a:srgbClr val="FF0066"/>
            </a:solidFill>
            <a:miter lim="800000"/>
            <a:headEnd/>
            <a:tailEnd/>
          </a:ln>
        </p:spPr>
        <p:txBody>
          <a:bodyPr/>
          <a:lstStyle/>
          <a:p>
            <a:endParaRPr lang="en-GB" dirty="0"/>
          </a:p>
        </p:txBody>
      </p:sp>
      <p:sp>
        <p:nvSpPr>
          <p:cNvPr id="31977" name="Line 316"/>
          <p:cNvSpPr>
            <a:spLocks noChangeShapeType="1"/>
          </p:cNvSpPr>
          <p:nvPr/>
        </p:nvSpPr>
        <p:spPr bwMode="auto">
          <a:xfrm>
            <a:off x="7213600" y="4664075"/>
            <a:ext cx="69850" cy="34925"/>
          </a:xfrm>
          <a:prstGeom prst="line">
            <a:avLst/>
          </a:prstGeom>
          <a:noFill/>
          <a:ln w="28575">
            <a:solidFill>
              <a:srgbClr val="FF0066"/>
            </a:solidFill>
            <a:round/>
            <a:headEnd/>
            <a:tailEnd/>
          </a:ln>
        </p:spPr>
        <p:txBody>
          <a:bodyPr/>
          <a:lstStyle/>
          <a:p>
            <a:endParaRPr lang="en-GB" dirty="0"/>
          </a:p>
        </p:txBody>
      </p:sp>
      <p:sp>
        <p:nvSpPr>
          <p:cNvPr id="31978" name="Rectangle 317"/>
          <p:cNvSpPr>
            <a:spLocks noChangeArrowheads="1"/>
          </p:cNvSpPr>
          <p:nvPr/>
        </p:nvSpPr>
        <p:spPr bwMode="auto">
          <a:xfrm>
            <a:off x="7196138" y="4649788"/>
            <a:ext cx="47625" cy="34925"/>
          </a:xfrm>
          <a:prstGeom prst="rect">
            <a:avLst/>
          </a:prstGeom>
          <a:solidFill>
            <a:srgbClr val="FF0066"/>
          </a:solidFill>
          <a:ln w="9525">
            <a:solidFill>
              <a:srgbClr val="FF0066"/>
            </a:solidFill>
            <a:miter lim="800000"/>
            <a:headEnd/>
            <a:tailEnd/>
          </a:ln>
        </p:spPr>
        <p:txBody>
          <a:bodyPr/>
          <a:lstStyle/>
          <a:p>
            <a:endParaRPr lang="en-GB" dirty="0"/>
          </a:p>
        </p:txBody>
      </p:sp>
      <p:sp>
        <p:nvSpPr>
          <p:cNvPr id="31979" name="Line 318"/>
          <p:cNvSpPr>
            <a:spLocks noChangeShapeType="1"/>
          </p:cNvSpPr>
          <p:nvPr/>
        </p:nvSpPr>
        <p:spPr bwMode="auto">
          <a:xfrm>
            <a:off x="6994525" y="5778500"/>
            <a:ext cx="277813" cy="0"/>
          </a:xfrm>
          <a:prstGeom prst="line">
            <a:avLst/>
          </a:prstGeom>
          <a:noFill/>
          <a:ln w="9525">
            <a:solidFill>
              <a:schemeClr val="bg1"/>
            </a:solidFill>
            <a:round/>
            <a:headEnd/>
            <a:tailEnd/>
          </a:ln>
        </p:spPr>
        <p:txBody>
          <a:bodyPr/>
          <a:lstStyle/>
          <a:p>
            <a:endParaRPr lang="en-GB" dirty="0"/>
          </a:p>
        </p:txBody>
      </p:sp>
      <p:sp>
        <p:nvSpPr>
          <p:cNvPr id="3573055" name="Rectangle 319"/>
          <p:cNvSpPr>
            <a:spLocks noChangeArrowheads="1"/>
          </p:cNvSpPr>
          <p:nvPr/>
        </p:nvSpPr>
        <p:spPr bwMode="auto">
          <a:xfrm>
            <a:off x="1908175" y="3302000"/>
            <a:ext cx="8804275" cy="1143000"/>
          </a:xfrm>
          <a:prstGeom prst="rect">
            <a:avLst/>
          </a:prstGeom>
          <a:noFill/>
          <a:ln w="9525">
            <a:noFill/>
            <a:miter lim="800000"/>
            <a:headEnd/>
            <a:tailEnd/>
          </a:ln>
          <a:effectLst>
            <a:outerShdw dist="35921" dir="2700000" algn="ctr" rotWithShape="0">
              <a:schemeClr val="bg2"/>
            </a:outerShdw>
          </a:effectLst>
        </p:spPr>
        <p:txBody>
          <a:bodyPr anchor="ctr"/>
          <a:lstStyle/>
          <a:p>
            <a:pPr eaLnBrk="1" hangingPunct="1">
              <a:defRPr/>
            </a:pPr>
            <a:r>
              <a:rPr lang="en-US" sz="2000" dirty="0">
                <a:solidFill>
                  <a:srgbClr val="FFFF00"/>
                </a:solidFill>
                <a:latin typeface="Times New Roman" pitchFamily="18" charset="0"/>
              </a:rPr>
              <a:t>Natural Rewards Elevate Dopamine Levels</a:t>
            </a:r>
          </a:p>
        </p:txBody>
      </p:sp>
      <p:sp>
        <p:nvSpPr>
          <p:cNvPr id="31981" name="Rectangle 320"/>
          <p:cNvSpPr>
            <a:spLocks noChangeArrowheads="1"/>
          </p:cNvSpPr>
          <p:nvPr/>
        </p:nvSpPr>
        <p:spPr bwMode="auto">
          <a:xfrm>
            <a:off x="6329363" y="762000"/>
            <a:ext cx="2551112" cy="2794000"/>
          </a:xfrm>
          <a:prstGeom prst="rect">
            <a:avLst/>
          </a:prstGeom>
          <a:gradFill rotWithShape="0">
            <a:gsLst>
              <a:gs pos="0">
                <a:srgbClr val="000066"/>
              </a:gs>
              <a:gs pos="50000">
                <a:srgbClr val="0000FF"/>
              </a:gs>
              <a:gs pos="100000">
                <a:srgbClr val="000066"/>
              </a:gs>
            </a:gsLst>
            <a:lin ang="5400000" scaled="1"/>
          </a:gradFill>
          <a:ln w="9525">
            <a:noFill/>
            <a:miter lim="800000"/>
            <a:headEnd/>
            <a:tailEnd/>
          </a:ln>
        </p:spPr>
        <p:txBody>
          <a:bodyPr wrap="none" anchor="ctr"/>
          <a:lstStyle/>
          <a:p>
            <a:endParaRPr lang="en-GB" dirty="0"/>
          </a:p>
        </p:txBody>
      </p:sp>
      <p:sp>
        <p:nvSpPr>
          <p:cNvPr id="3573057" name="Line 321"/>
          <p:cNvSpPr>
            <a:spLocks noChangeShapeType="1"/>
          </p:cNvSpPr>
          <p:nvPr/>
        </p:nvSpPr>
        <p:spPr bwMode="auto">
          <a:xfrm>
            <a:off x="6802438" y="1096963"/>
            <a:ext cx="1587" cy="1803400"/>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58" name="Line 322"/>
          <p:cNvSpPr>
            <a:spLocks noChangeShapeType="1"/>
          </p:cNvSpPr>
          <p:nvPr/>
        </p:nvSpPr>
        <p:spPr bwMode="auto">
          <a:xfrm>
            <a:off x="6778625" y="2000250"/>
            <a:ext cx="23813" cy="1588"/>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59" name="Line 323"/>
          <p:cNvSpPr>
            <a:spLocks noChangeShapeType="1"/>
          </p:cNvSpPr>
          <p:nvPr/>
        </p:nvSpPr>
        <p:spPr bwMode="auto">
          <a:xfrm>
            <a:off x="6778625" y="1550988"/>
            <a:ext cx="23813" cy="0"/>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60" name="Line 324"/>
          <p:cNvSpPr>
            <a:spLocks noChangeShapeType="1"/>
          </p:cNvSpPr>
          <p:nvPr/>
        </p:nvSpPr>
        <p:spPr bwMode="auto">
          <a:xfrm>
            <a:off x="6778625" y="1096963"/>
            <a:ext cx="23813" cy="31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61" name="Rectangle 325"/>
          <p:cNvSpPr>
            <a:spLocks noChangeArrowheads="1"/>
          </p:cNvSpPr>
          <p:nvPr/>
        </p:nvSpPr>
        <p:spPr bwMode="auto">
          <a:xfrm>
            <a:off x="6699250" y="2846388"/>
            <a:ext cx="84138" cy="182562"/>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0</a:t>
            </a:r>
            <a:endParaRPr lang="en-US" sz="1200" b="0" dirty="0">
              <a:latin typeface="Times New Roman" pitchFamily="18" charset="0"/>
            </a:endParaRPr>
          </a:p>
        </p:txBody>
      </p:sp>
      <p:sp>
        <p:nvSpPr>
          <p:cNvPr id="3573062" name="Rectangle 326"/>
          <p:cNvSpPr>
            <a:spLocks noChangeArrowheads="1"/>
          </p:cNvSpPr>
          <p:nvPr/>
        </p:nvSpPr>
        <p:spPr bwMode="auto">
          <a:xfrm>
            <a:off x="6607175" y="2397125"/>
            <a:ext cx="254000"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100</a:t>
            </a:r>
            <a:endParaRPr lang="en-US" sz="1200" b="0" dirty="0">
              <a:latin typeface="Times New Roman" pitchFamily="18" charset="0"/>
            </a:endParaRPr>
          </a:p>
        </p:txBody>
      </p:sp>
      <p:sp>
        <p:nvSpPr>
          <p:cNvPr id="3573063" name="Rectangle 327"/>
          <p:cNvSpPr>
            <a:spLocks noChangeArrowheads="1"/>
          </p:cNvSpPr>
          <p:nvPr/>
        </p:nvSpPr>
        <p:spPr bwMode="auto">
          <a:xfrm>
            <a:off x="6607175" y="1946275"/>
            <a:ext cx="254000"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200</a:t>
            </a:r>
            <a:endParaRPr lang="en-US" sz="1200" b="0" dirty="0">
              <a:latin typeface="Times New Roman" pitchFamily="18" charset="0"/>
            </a:endParaRPr>
          </a:p>
        </p:txBody>
      </p:sp>
      <p:sp>
        <p:nvSpPr>
          <p:cNvPr id="3573064" name="Rectangle 328"/>
          <p:cNvSpPr>
            <a:spLocks noChangeArrowheads="1"/>
          </p:cNvSpPr>
          <p:nvPr/>
        </p:nvSpPr>
        <p:spPr bwMode="auto">
          <a:xfrm>
            <a:off x="6607175" y="1497013"/>
            <a:ext cx="254000" cy="182562"/>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300</a:t>
            </a:r>
            <a:endParaRPr lang="en-US" sz="1200" b="0" dirty="0">
              <a:latin typeface="Times New Roman" pitchFamily="18" charset="0"/>
            </a:endParaRPr>
          </a:p>
        </p:txBody>
      </p:sp>
      <p:sp>
        <p:nvSpPr>
          <p:cNvPr id="3573065" name="Rectangle 329"/>
          <p:cNvSpPr>
            <a:spLocks noChangeArrowheads="1"/>
          </p:cNvSpPr>
          <p:nvPr/>
        </p:nvSpPr>
        <p:spPr bwMode="auto">
          <a:xfrm>
            <a:off x="6607175" y="1046163"/>
            <a:ext cx="254000" cy="182562"/>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400</a:t>
            </a:r>
            <a:endParaRPr lang="en-US" sz="1200" b="0" dirty="0">
              <a:latin typeface="Times New Roman" pitchFamily="18" charset="0"/>
            </a:endParaRPr>
          </a:p>
        </p:txBody>
      </p:sp>
      <p:sp>
        <p:nvSpPr>
          <p:cNvPr id="3573066" name="Line 330"/>
          <p:cNvSpPr>
            <a:spLocks noChangeShapeType="1"/>
          </p:cNvSpPr>
          <p:nvPr/>
        </p:nvSpPr>
        <p:spPr bwMode="auto">
          <a:xfrm>
            <a:off x="6784975" y="2900363"/>
            <a:ext cx="25400" cy="158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67" name="Line 331"/>
          <p:cNvSpPr>
            <a:spLocks noChangeShapeType="1"/>
          </p:cNvSpPr>
          <p:nvPr/>
        </p:nvSpPr>
        <p:spPr bwMode="auto">
          <a:xfrm>
            <a:off x="6911975" y="2900363"/>
            <a:ext cx="1751013" cy="158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68" name="Line 332"/>
          <p:cNvSpPr>
            <a:spLocks noChangeShapeType="1"/>
          </p:cNvSpPr>
          <p:nvPr/>
        </p:nvSpPr>
        <p:spPr bwMode="auto">
          <a:xfrm flipV="1">
            <a:off x="6911975" y="2900363"/>
            <a:ext cx="0" cy="3333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69" name="Line 333"/>
          <p:cNvSpPr>
            <a:spLocks noChangeShapeType="1"/>
          </p:cNvSpPr>
          <p:nvPr/>
        </p:nvSpPr>
        <p:spPr bwMode="auto">
          <a:xfrm flipV="1">
            <a:off x="7027863" y="2900363"/>
            <a:ext cx="1587" cy="3333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70" name="Line 334"/>
          <p:cNvSpPr>
            <a:spLocks noChangeShapeType="1"/>
          </p:cNvSpPr>
          <p:nvPr/>
        </p:nvSpPr>
        <p:spPr bwMode="auto">
          <a:xfrm flipV="1">
            <a:off x="7143750" y="2900363"/>
            <a:ext cx="0" cy="3333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71" name="Line 335"/>
          <p:cNvSpPr>
            <a:spLocks noChangeShapeType="1"/>
          </p:cNvSpPr>
          <p:nvPr/>
        </p:nvSpPr>
        <p:spPr bwMode="auto">
          <a:xfrm flipV="1">
            <a:off x="7258050" y="2900363"/>
            <a:ext cx="3175" cy="3333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72" name="Line 336"/>
          <p:cNvSpPr>
            <a:spLocks noChangeShapeType="1"/>
          </p:cNvSpPr>
          <p:nvPr/>
        </p:nvSpPr>
        <p:spPr bwMode="auto">
          <a:xfrm flipV="1">
            <a:off x="7378700" y="2900363"/>
            <a:ext cx="0" cy="3333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73" name="Line 337"/>
          <p:cNvSpPr>
            <a:spLocks noChangeShapeType="1"/>
          </p:cNvSpPr>
          <p:nvPr/>
        </p:nvSpPr>
        <p:spPr bwMode="auto">
          <a:xfrm flipV="1">
            <a:off x="7491413" y="2900363"/>
            <a:ext cx="1587" cy="3333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74" name="Line 338"/>
          <p:cNvSpPr>
            <a:spLocks noChangeShapeType="1"/>
          </p:cNvSpPr>
          <p:nvPr/>
        </p:nvSpPr>
        <p:spPr bwMode="auto">
          <a:xfrm flipV="1">
            <a:off x="7610475" y="2900363"/>
            <a:ext cx="0" cy="3333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75" name="Line 339"/>
          <p:cNvSpPr>
            <a:spLocks noChangeShapeType="1"/>
          </p:cNvSpPr>
          <p:nvPr/>
        </p:nvSpPr>
        <p:spPr bwMode="auto">
          <a:xfrm flipV="1">
            <a:off x="7729538" y="2900363"/>
            <a:ext cx="0" cy="3333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76" name="Line 340"/>
          <p:cNvSpPr>
            <a:spLocks noChangeShapeType="1"/>
          </p:cNvSpPr>
          <p:nvPr/>
        </p:nvSpPr>
        <p:spPr bwMode="auto">
          <a:xfrm flipV="1">
            <a:off x="7842250" y="2900363"/>
            <a:ext cx="0" cy="3333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77" name="Line 341"/>
          <p:cNvSpPr>
            <a:spLocks noChangeShapeType="1"/>
          </p:cNvSpPr>
          <p:nvPr/>
        </p:nvSpPr>
        <p:spPr bwMode="auto">
          <a:xfrm flipV="1">
            <a:off x="7959725" y="2900363"/>
            <a:ext cx="1588" cy="3333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78" name="Line 342"/>
          <p:cNvSpPr>
            <a:spLocks noChangeShapeType="1"/>
          </p:cNvSpPr>
          <p:nvPr/>
        </p:nvSpPr>
        <p:spPr bwMode="auto">
          <a:xfrm flipV="1">
            <a:off x="8078788" y="2900363"/>
            <a:ext cx="1587" cy="3333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79" name="Line 343"/>
          <p:cNvSpPr>
            <a:spLocks noChangeShapeType="1"/>
          </p:cNvSpPr>
          <p:nvPr/>
        </p:nvSpPr>
        <p:spPr bwMode="auto">
          <a:xfrm flipV="1">
            <a:off x="8194675" y="2900363"/>
            <a:ext cx="0" cy="3333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80" name="Line 344"/>
          <p:cNvSpPr>
            <a:spLocks noChangeShapeType="1"/>
          </p:cNvSpPr>
          <p:nvPr/>
        </p:nvSpPr>
        <p:spPr bwMode="auto">
          <a:xfrm flipV="1">
            <a:off x="8312150" y="2900363"/>
            <a:ext cx="1588" cy="3333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81" name="Line 345"/>
          <p:cNvSpPr>
            <a:spLocks noChangeShapeType="1"/>
          </p:cNvSpPr>
          <p:nvPr/>
        </p:nvSpPr>
        <p:spPr bwMode="auto">
          <a:xfrm flipV="1">
            <a:off x="8429625" y="2900363"/>
            <a:ext cx="1588" cy="3333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82" name="Line 346"/>
          <p:cNvSpPr>
            <a:spLocks noChangeShapeType="1"/>
          </p:cNvSpPr>
          <p:nvPr/>
        </p:nvSpPr>
        <p:spPr bwMode="auto">
          <a:xfrm flipV="1">
            <a:off x="8543925" y="2900363"/>
            <a:ext cx="1588" cy="3333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83" name="Line 347"/>
          <p:cNvSpPr>
            <a:spLocks noChangeShapeType="1"/>
          </p:cNvSpPr>
          <p:nvPr/>
        </p:nvSpPr>
        <p:spPr bwMode="auto">
          <a:xfrm flipV="1">
            <a:off x="8662988" y="2900363"/>
            <a:ext cx="0" cy="3333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84" name="Rectangle 348"/>
          <p:cNvSpPr>
            <a:spLocks noChangeArrowheads="1"/>
          </p:cNvSpPr>
          <p:nvPr/>
        </p:nvSpPr>
        <p:spPr bwMode="auto">
          <a:xfrm>
            <a:off x="6889750" y="2965450"/>
            <a:ext cx="84138"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0</a:t>
            </a:r>
            <a:endParaRPr lang="en-US" sz="1200" b="0" dirty="0">
              <a:latin typeface="Times New Roman" pitchFamily="18" charset="0"/>
            </a:endParaRPr>
          </a:p>
        </p:txBody>
      </p:sp>
      <p:sp>
        <p:nvSpPr>
          <p:cNvPr id="3573085" name="Rectangle 349"/>
          <p:cNvSpPr>
            <a:spLocks noChangeArrowheads="1"/>
          </p:cNvSpPr>
          <p:nvPr/>
        </p:nvSpPr>
        <p:spPr bwMode="auto">
          <a:xfrm>
            <a:off x="7237413" y="2965450"/>
            <a:ext cx="84137"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1</a:t>
            </a:r>
            <a:endParaRPr lang="en-US" sz="1200" b="0" dirty="0">
              <a:latin typeface="Times New Roman" pitchFamily="18" charset="0"/>
            </a:endParaRPr>
          </a:p>
        </p:txBody>
      </p:sp>
      <p:sp>
        <p:nvSpPr>
          <p:cNvPr id="3573086" name="Rectangle 350"/>
          <p:cNvSpPr>
            <a:spLocks noChangeArrowheads="1"/>
          </p:cNvSpPr>
          <p:nvPr/>
        </p:nvSpPr>
        <p:spPr bwMode="auto">
          <a:xfrm>
            <a:off x="7589838" y="2965450"/>
            <a:ext cx="84137"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2</a:t>
            </a:r>
            <a:endParaRPr lang="en-US" sz="1200" b="0" dirty="0">
              <a:latin typeface="Times New Roman" pitchFamily="18" charset="0"/>
            </a:endParaRPr>
          </a:p>
        </p:txBody>
      </p:sp>
      <p:sp>
        <p:nvSpPr>
          <p:cNvPr id="3573087" name="Rectangle 351"/>
          <p:cNvSpPr>
            <a:spLocks noChangeArrowheads="1"/>
          </p:cNvSpPr>
          <p:nvPr/>
        </p:nvSpPr>
        <p:spPr bwMode="auto">
          <a:xfrm>
            <a:off x="7942263" y="2965450"/>
            <a:ext cx="84137"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3</a:t>
            </a:r>
            <a:endParaRPr lang="en-US" sz="1200" b="0" dirty="0">
              <a:latin typeface="Times New Roman" pitchFamily="18" charset="0"/>
            </a:endParaRPr>
          </a:p>
        </p:txBody>
      </p:sp>
      <p:sp>
        <p:nvSpPr>
          <p:cNvPr id="3573088" name="Rectangle 352"/>
          <p:cNvSpPr>
            <a:spLocks noChangeArrowheads="1"/>
          </p:cNvSpPr>
          <p:nvPr/>
        </p:nvSpPr>
        <p:spPr bwMode="auto">
          <a:xfrm>
            <a:off x="8293100" y="2965450"/>
            <a:ext cx="84138"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4</a:t>
            </a:r>
            <a:endParaRPr lang="en-US" sz="1200" b="0" dirty="0">
              <a:latin typeface="Times New Roman" pitchFamily="18" charset="0"/>
            </a:endParaRPr>
          </a:p>
        </p:txBody>
      </p:sp>
      <p:sp>
        <p:nvSpPr>
          <p:cNvPr id="3573089" name="Rectangle 353"/>
          <p:cNvSpPr>
            <a:spLocks noChangeArrowheads="1"/>
          </p:cNvSpPr>
          <p:nvPr/>
        </p:nvSpPr>
        <p:spPr bwMode="auto">
          <a:xfrm>
            <a:off x="8588375" y="2965450"/>
            <a:ext cx="279400"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5 hr</a:t>
            </a:r>
            <a:endParaRPr lang="en-US" sz="1200" b="0" dirty="0">
              <a:latin typeface="Times New Roman" pitchFamily="18" charset="0"/>
            </a:endParaRPr>
          </a:p>
        </p:txBody>
      </p:sp>
      <p:sp>
        <p:nvSpPr>
          <p:cNvPr id="3573090" name="Rectangle 354"/>
          <p:cNvSpPr>
            <a:spLocks noChangeArrowheads="1"/>
          </p:cNvSpPr>
          <p:nvPr/>
        </p:nvSpPr>
        <p:spPr bwMode="auto">
          <a:xfrm>
            <a:off x="7345363" y="3098800"/>
            <a:ext cx="1157287" cy="152400"/>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000" dirty="0">
                <a:solidFill>
                  <a:srgbClr val="FFFFFF"/>
                </a:solidFill>
                <a:latin typeface="Arial" pitchFamily="34" charset="0"/>
              </a:rPr>
              <a:t>Time After Cocaine</a:t>
            </a:r>
            <a:endParaRPr lang="en-US" sz="1000" b="0" dirty="0">
              <a:latin typeface="Times New Roman" pitchFamily="18" charset="0"/>
            </a:endParaRPr>
          </a:p>
        </p:txBody>
      </p:sp>
      <p:sp>
        <p:nvSpPr>
          <p:cNvPr id="3573091" name="Rectangle 355"/>
          <p:cNvSpPr>
            <a:spLocks noChangeArrowheads="1"/>
          </p:cNvSpPr>
          <p:nvPr/>
        </p:nvSpPr>
        <p:spPr bwMode="auto">
          <a:xfrm rot="16200000">
            <a:off x="5815012" y="1892301"/>
            <a:ext cx="1389063" cy="182562"/>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 of Basal Release</a:t>
            </a:r>
            <a:endParaRPr lang="en-US" sz="1200" b="0" dirty="0">
              <a:latin typeface="Times New Roman" pitchFamily="18" charset="0"/>
            </a:endParaRPr>
          </a:p>
        </p:txBody>
      </p:sp>
      <p:sp>
        <p:nvSpPr>
          <p:cNvPr id="3573092" name="Line 356"/>
          <p:cNvSpPr>
            <a:spLocks noChangeShapeType="1"/>
          </p:cNvSpPr>
          <p:nvPr/>
        </p:nvSpPr>
        <p:spPr bwMode="auto">
          <a:xfrm>
            <a:off x="6883400" y="2452688"/>
            <a:ext cx="26988" cy="0"/>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93" name="Line 357"/>
          <p:cNvSpPr>
            <a:spLocks noChangeShapeType="1"/>
          </p:cNvSpPr>
          <p:nvPr/>
        </p:nvSpPr>
        <p:spPr bwMode="auto">
          <a:xfrm flipV="1">
            <a:off x="6910388" y="1920875"/>
            <a:ext cx="117475" cy="531813"/>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94" name="Oval 358"/>
          <p:cNvSpPr>
            <a:spLocks noChangeArrowheads="1"/>
          </p:cNvSpPr>
          <p:nvPr/>
        </p:nvSpPr>
        <p:spPr bwMode="auto">
          <a:xfrm>
            <a:off x="6880225" y="2414588"/>
            <a:ext cx="53975" cy="66675"/>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95" name="Line 359"/>
          <p:cNvSpPr>
            <a:spLocks noChangeShapeType="1"/>
          </p:cNvSpPr>
          <p:nvPr/>
        </p:nvSpPr>
        <p:spPr bwMode="auto">
          <a:xfrm flipV="1">
            <a:off x="7027863" y="1754188"/>
            <a:ext cx="114300" cy="166687"/>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96" name="Line 360"/>
          <p:cNvSpPr>
            <a:spLocks noChangeShapeType="1"/>
          </p:cNvSpPr>
          <p:nvPr/>
        </p:nvSpPr>
        <p:spPr bwMode="auto">
          <a:xfrm flipV="1">
            <a:off x="7142163" y="1619250"/>
            <a:ext cx="115887" cy="134938"/>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97" name="Line 361"/>
          <p:cNvSpPr>
            <a:spLocks noChangeShapeType="1"/>
          </p:cNvSpPr>
          <p:nvPr/>
        </p:nvSpPr>
        <p:spPr bwMode="auto">
          <a:xfrm flipV="1">
            <a:off x="7258050" y="1416050"/>
            <a:ext cx="120650" cy="203200"/>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98" name="Line 362"/>
          <p:cNvSpPr>
            <a:spLocks noChangeShapeType="1"/>
          </p:cNvSpPr>
          <p:nvPr/>
        </p:nvSpPr>
        <p:spPr bwMode="auto">
          <a:xfrm>
            <a:off x="7378700" y="1416050"/>
            <a:ext cx="112713" cy="42863"/>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099" name="Line 363"/>
          <p:cNvSpPr>
            <a:spLocks noChangeShapeType="1"/>
          </p:cNvSpPr>
          <p:nvPr/>
        </p:nvSpPr>
        <p:spPr bwMode="auto">
          <a:xfrm>
            <a:off x="7491413" y="1458913"/>
            <a:ext cx="119062" cy="71437"/>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00" name="Line 364"/>
          <p:cNvSpPr>
            <a:spLocks noChangeShapeType="1"/>
          </p:cNvSpPr>
          <p:nvPr/>
        </p:nvSpPr>
        <p:spPr bwMode="auto">
          <a:xfrm>
            <a:off x="7610475" y="1530350"/>
            <a:ext cx="117475" cy="109538"/>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01" name="Line 365"/>
          <p:cNvSpPr>
            <a:spLocks noChangeShapeType="1"/>
          </p:cNvSpPr>
          <p:nvPr/>
        </p:nvSpPr>
        <p:spPr bwMode="auto">
          <a:xfrm>
            <a:off x="7727950" y="1639888"/>
            <a:ext cx="114300" cy="92075"/>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02" name="Line 366"/>
          <p:cNvSpPr>
            <a:spLocks noChangeShapeType="1"/>
          </p:cNvSpPr>
          <p:nvPr/>
        </p:nvSpPr>
        <p:spPr bwMode="auto">
          <a:xfrm>
            <a:off x="7842250" y="1731963"/>
            <a:ext cx="115888" cy="338137"/>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03" name="Line 367"/>
          <p:cNvSpPr>
            <a:spLocks noChangeShapeType="1"/>
          </p:cNvSpPr>
          <p:nvPr/>
        </p:nvSpPr>
        <p:spPr bwMode="auto">
          <a:xfrm>
            <a:off x="7958138" y="2070100"/>
            <a:ext cx="120650" cy="30163"/>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04" name="Line 368"/>
          <p:cNvSpPr>
            <a:spLocks noChangeShapeType="1"/>
          </p:cNvSpPr>
          <p:nvPr/>
        </p:nvSpPr>
        <p:spPr bwMode="auto">
          <a:xfrm>
            <a:off x="8078788" y="2100263"/>
            <a:ext cx="114300" cy="60325"/>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05" name="Line 369"/>
          <p:cNvSpPr>
            <a:spLocks noChangeShapeType="1"/>
          </p:cNvSpPr>
          <p:nvPr/>
        </p:nvSpPr>
        <p:spPr bwMode="auto">
          <a:xfrm>
            <a:off x="8193088" y="2160588"/>
            <a:ext cx="119062" cy="46037"/>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06" name="Line 370"/>
          <p:cNvSpPr>
            <a:spLocks noChangeShapeType="1"/>
          </p:cNvSpPr>
          <p:nvPr/>
        </p:nvSpPr>
        <p:spPr bwMode="auto">
          <a:xfrm>
            <a:off x="8312150" y="2206625"/>
            <a:ext cx="117475" cy="65088"/>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07" name="Line 371"/>
          <p:cNvSpPr>
            <a:spLocks noChangeShapeType="1"/>
          </p:cNvSpPr>
          <p:nvPr/>
        </p:nvSpPr>
        <p:spPr bwMode="auto">
          <a:xfrm>
            <a:off x="8429625" y="2271713"/>
            <a:ext cx="114300" cy="42862"/>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08" name="Line 372"/>
          <p:cNvSpPr>
            <a:spLocks noChangeShapeType="1"/>
          </p:cNvSpPr>
          <p:nvPr/>
        </p:nvSpPr>
        <p:spPr bwMode="auto">
          <a:xfrm>
            <a:off x="8543925" y="2314575"/>
            <a:ext cx="119063" cy="11113"/>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09" name="Oval 373"/>
          <p:cNvSpPr>
            <a:spLocks noChangeArrowheads="1"/>
          </p:cNvSpPr>
          <p:nvPr/>
        </p:nvSpPr>
        <p:spPr bwMode="auto">
          <a:xfrm>
            <a:off x="6997700" y="1884363"/>
            <a:ext cx="55563" cy="65087"/>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10" name="Oval 374"/>
          <p:cNvSpPr>
            <a:spLocks noChangeArrowheads="1"/>
          </p:cNvSpPr>
          <p:nvPr/>
        </p:nvSpPr>
        <p:spPr bwMode="auto">
          <a:xfrm>
            <a:off x="7112000" y="1719263"/>
            <a:ext cx="55563" cy="66675"/>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11" name="Oval 375"/>
          <p:cNvSpPr>
            <a:spLocks noChangeArrowheads="1"/>
          </p:cNvSpPr>
          <p:nvPr/>
        </p:nvSpPr>
        <p:spPr bwMode="auto">
          <a:xfrm>
            <a:off x="7231063" y="1584325"/>
            <a:ext cx="52387" cy="65088"/>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12" name="Oval 376"/>
          <p:cNvSpPr>
            <a:spLocks noChangeArrowheads="1"/>
          </p:cNvSpPr>
          <p:nvPr/>
        </p:nvSpPr>
        <p:spPr bwMode="auto">
          <a:xfrm>
            <a:off x="7346950" y="1379538"/>
            <a:ext cx="55563" cy="65087"/>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13" name="Oval 377"/>
          <p:cNvSpPr>
            <a:spLocks noChangeArrowheads="1"/>
          </p:cNvSpPr>
          <p:nvPr/>
        </p:nvSpPr>
        <p:spPr bwMode="auto">
          <a:xfrm>
            <a:off x="7462838" y="1425575"/>
            <a:ext cx="53975" cy="63500"/>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14" name="Oval 378"/>
          <p:cNvSpPr>
            <a:spLocks noChangeArrowheads="1"/>
          </p:cNvSpPr>
          <p:nvPr/>
        </p:nvSpPr>
        <p:spPr bwMode="auto">
          <a:xfrm>
            <a:off x="7581900" y="1495425"/>
            <a:ext cx="53975" cy="65088"/>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15" name="Oval 379"/>
          <p:cNvSpPr>
            <a:spLocks noChangeArrowheads="1"/>
          </p:cNvSpPr>
          <p:nvPr/>
        </p:nvSpPr>
        <p:spPr bwMode="auto">
          <a:xfrm>
            <a:off x="7700963" y="1604963"/>
            <a:ext cx="52387" cy="65087"/>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16" name="Oval 380"/>
          <p:cNvSpPr>
            <a:spLocks noChangeArrowheads="1"/>
          </p:cNvSpPr>
          <p:nvPr/>
        </p:nvSpPr>
        <p:spPr bwMode="auto">
          <a:xfrm>
            <a:off x="7815263" y="1693863"/>
            <a:ext cx="52387" cy="66675"/>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17" name="Oval 381"/>
          <p:cNvSpPr>
            <a:spLocks noChangeArrowheads="1"/>
          </p:cNvSpPr>
          <p:nvPr/>
        </p:nvSpPr>
        <p:spPr bwMode="auto">
          <a:xfrm>
            <a:off x="7931150" y="2035175"/>
            <a:ext cx="53975" cy="65088"/>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18" name="Oval 382"/>
          <p:cNvSpPr>
            <a:spLocks noChangeArrowheads="1"/>
          </p:cNvSpPr>
          <p:nvPr/>
        </p:nvSpPr>
        <p:spPr bwMode="auto">
          <a:xfrm>
            <a:off x="8050213" y="2065338"/>
            <a:ext cx="53975" cy="65087"/>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19" name="Oval 383"/>
          <p:cNvSpPr>
            <a:spLocks noChangeArrowheads="1"/>
          </p:cNvSpPr>
          <p:nvPr/>
        </p:nvSpPr>
        <p:spPr bwMode="auto">
          <a:xfrm>
            <a:off x="8164513" y="2125663"/>
            <a:ext cx="52387" cy="65087"/>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20" name="Oval 384"/>
          <p:cNvSpPr>
            <a:spLocks noChangeArrowheads="1"/>
          </p:cNvSpPr>
          <p:nvPr/>
        </p:nvSpPr>
        <p:spPr bwMode="auto">
          <a:xfrm>
            <a:off x="8283575" y="2170113"/>
            <a:ext cx="52388" cy="65087"/>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21" name="Oval 385"/>
          <p:cNvSpPr>
            <a:spLocks noChangeArrowheads="1"/>
          </p:cNvSpPr>
          <p:nvPr/>
        </p:nvSpPr>
        <p:spPr bwMode="auto">
          <a:xfrm>
            <a:off x="8401050" y="2235200"/>
            <a:ext cx="52388" cy="66675"/>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22" name="Oval 386"/>
          <p:cNvSpPr>
            <a:spLocks noChangeArrowheads="1"/>
          </p:cNvSpPr>
          <p:nvPr/>
        </p:nvSpPr>
        <p:spPr bwMode="auto">
          <a:xfrm>
            <a:off x="8516938" y="2281238"/>
            <a:ext cx="52387" cy="65087"/>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23" name="Oval 387"/>
          <p:cNvSpPr>
            <a:spLocks noChangeArrowheads="1"/>
          </p:cNvSpPr>
          <p:nvPr/>
        </p:nvSpPr>
        <p:spPr bwMode="auto">
          <a:xfrm>
            <a:off x="8634413" y="2292350"/>
            <a:ext cx="50800" cy="63500"/>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24" name="Line 388"/>
          <p:cNvSpPr>
            <a:spLocks noChangeShapeType="1"/>
          </p:cNvSpPr>
          <p:nvPr/>
        </p:nvSpPr>
        <p:spPr bwMode="auto">
          <a:xfrm>
            <a:off x="8142288" y="1466850"/>
            <a:ext cx="130175" cy="0"/>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25" name="Oval 389"/>
          <p:cNvSpPr>
            <a:spLocks noChangeArrowheads="1"/>
          </p:cNvSpPr>
          <p:nvPr/>
        </p:nvSpPr>
        <p:spPr bwMode="auto">
          <a:xfrm>
            <a:off x="8183563" y="1438275"/>
            <a:ext cx="42862" cy="53975"/>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26" name="Rectangle 390"/>
          <p:cNvSpPr>
            <a:spLocks noChangeArrowheads="1"/>
          </p:cNvSpPr>
          <p:nvPr/>
        </p:nvSpPr>
        <p:spPr bwMode="auto">
          <a:xfrm>
            <a:off x="8293100" y="1411288"/>
            <a:ext cx="220663" cy="182562"/>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DA</a:t>
            </a:r>
            <a:endParaRPr lang="en-US" sz="1200" b="0" dirty="0">
              <a:latin typeface="Times New Roman" pitchFamily="18" charset="0"/>
            </a:endParaRPr>
          </a:p>
        </p:txBody>
      </p:sp>
      <p:sp>
        <p:nvSpPr>
          <p:cNvPr id="3573127" name="Rectangle 391"/>
          <p:cNvSpPr>
            <a:spLocks noChangeArrowheads="1"/>
          </p:cNvSpPr>
          <p:nvPr/>
        </p:nvSpPr>
        <p:spPr bwMode="auto">
          <a:xfrm>
            <a:off x="6921500" y="968375"/>
            <a:ext cx="647700" cy="136525"/>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900" dirty="0">
                <a:solidFill>
                  <a:srgbClr val="FFFFFF"/>
                </a:solidFill>
                <a:latin typeface="Arial" pitchFamily="34" charset="0"/>
              </a:rPr>
              <a:t>Accumbens</a:t>
            </a:r>
            <a:endParaRPr lang="en-US" sz="900" b="0" dirty="0">
              <a:latin typeface="Times New Roman" pitchFamily="18" charset="0"/>
            </a:endParaRPr>
          </a:p>
        </p:txBody>
      </p:sp>
      <p:sp>
        <p:nvSpPr>
          <p:cNvPr id="3573128" name="Line 392"/>
          <p:cNvSpPr>
            <a:spLocks noChangeShapeType="1"/>
          </p:cNvSpPr>
          <p:nvPr/>
        </p:nvSpPr>
        <p:spPr bwMode="auto">
          <a:xfrm>
            <a:off x="6773863" y="2439988"/>
            <a:ext cx="25400" cy="0"/>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29" name="Text Box 393"/>
          <p:cNvSpPr txBox="1">
            <a:spLocks noChangeArrowheads="1"/>
          </p:cNvSpPr>
          <p:nvPr/>
        </p:nvSpPr>
        <p:spPr bwMode="auto">
          <a:xfrm>
            <a:off x="7880350" y="836613"/>
            <a:ext cx="1023938" cy="304800"/>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lgn="l" eaLnBrk="1" hangingPunct="1">
              <a:defRPr/>
            </a:pPr>
            <a:r>
              <a:rPr lang="en-US" sz="1400" dirty="0">
                <a:solidFill>
                  <a:srgbClr val="FFFF00"/>
                </a:solidFill>
                <a:latin typeface="Times New Roman" pitchFamily="18" charset="0"/>
              </a:rPr>
              <a:t>COCAINE</a:t>
            </a:r>
          </a:p>
        </p:txBody>
      </p:sp>
      <p:sp>
        <p:nvSpPr>
          <p:cNvPr id="32055" name="Rectangle 394"/>
          <p:cNvSpPr>
            <a:spLocks noChangeArrowheads="1"/>
          </p:cNvSpPr>
          <p:nvPr/>
        </p:nvSpPr>
        <p:spPr bwMode="auto">
          <a:xfrm>
            <a:off x="3725863" y="762000"/>
            <a:ext cx="2686050" cy="2741613"/>
          </a:xfrm>
          <a:prstGeom prst="rect">
            <a:avLst/>
          </a:prstGeom>
          <a:gradFill rotWithShape="0">
            <a:gsLst>
              <a:gs pos="0">
                <a:srgbClr val="000066"/>
              </a:gs>
              <a:gs pos="50000">
                <a:srgbClr val="0000FF"/>
              </a:gs>
              <a:gs pos="100000">
                <a:srgbClr val="000066"/>
              </a:gs>
            </a:gsLst>
            <a:lin ang="5400000" scaled="1"/>
          </a:gradFill>
          <a:ln w="9525">
            <a:noFill/>
            <a:miter lim="800000"/>
            <a:headEnd/>
            <a:tailEnd/>
          </a:ln>
        </p:spPr>
        <p:txBody>
          <a:bodyPr wrap="none" anchor="ctr"/>
          <a:lstStyle/>
          <a:p>
            <a:endParaRPr lang="en-GB" dirty="0"/>
          </a:p>
        </p:txBody>
      </p:sp>
      <p:sp>
        <p:nvSpPr>
          <p:cNvPr id="3573131" name="Line 395"/>
          <p:cNvSpPr>
            <a:spLocks noChangeShapeType="1"/>
          </p:cNvSpPr>
          <p:nvPr/>
        </p:nvSpPr>
        <p:spPr bwMode="auto">
          <a:xfrm>
            <a:off x="4319588" y="984250"/>
            <a:ext cx="1587" cy="1827213"/>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32" name="Line 396"/>
          <p:cNvSpPr>
            <a:spLocks noChangeShapeType="1"/>
          </p:cNvSpPr>
          <p:nvPr/>
        </p:nvSpPr>
        <p:spPr bwMode="auto">
          <a:xfrm>
            <a:off x="4284663" y="2643188"/>
            <a:ext cx="34925" cy="158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33" name="Line 397"/>
          <p:cNvSpPr>
            <a:spLocks noChangeShapeType="1"/>
          </p:cNvSpPr>
          <p:nvPr/>
        </p:nvSpPr>
        <p:spPr bwMode="auto">
          <a:xfrm>
            <a:off x="4284663" y="2479675"/>
            <a:ext cx="34925" cy="0"/>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34" name="Line 398"/>
          <p:cNvSpPr>
            <a:spLocks noChangeShapeType="1"/>
          </p:cNvSpPr>
          <p:nvPr/>
        </p:nvSpPr>
        <p:spPr bwMode="auto">
          <a:xfrm>
            <a:off x="4284663" y="2311400"/>
            <a:ext cx="34925" cy="1588"/>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35" name="Line 399"/>
          <p:cNvSpPr>
            <a:spLocks noChangeShapeType="1"/>
          </p:cNvSpPr>
          <p:nvPr/>
        </p:nvSpPr>
        <p:spPr bwMode="auto">
          <a:xfrm>
            <a:off x="4284663" y="2144713"/>
            <a:ext cx="34925" cy="0"/>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36" name="Line 400"/>
          <p:cNvSpPr>
            <a:spLocks noChangeShapeType="1"/>
          </p:cNvSpPr>
          <p:nvPr/>
        </p:nvSpPr>
        <p:spPr bwMode="auto">
          <a:xfrm>
            <a:off x="4284663" y="1981200"/>
            <a:ext cx="34925" cy="0"/>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37" name="Line 401"/>
          <p:cNvSpPr>
            <a:spLocks noChangeShapeType="1"/>
          </p:cNvSpPr>
          <p:nvPr/>
        </p:nvSpPr>
        <p:spPr bwMode="auto">
          <a:xfrm>
            <a:off x="4284663" y="1819275"/>
            <a:ext cx="34925" cy="0"/>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38" name="Line 402"/>
          <p:cNvSpPr>
            <a:spLocks noChangeShapeType="1"/>
          </p:cNvSpPr>
          <p:nvPr/>
        </p:nvSpPr>
        <p:spPr bwMode="auto">
          <a:xfrm>
            <a:off x="4284663" y="1651000"/>
            <a:ext cx="34925" cy="1588"/>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39" name="Line 403"/>
          <p:cNvSpPr>
            <a:spLocks noChangeShapeType="1"/>
          </p:cNvSpPr>
          <p:nvPr/>
        </p:nvSpPr>
        <p:spPr bwMode="auto">
          <a:xfrm>
            <a:off x="4284663" y="1484313"/>
            <a:ext cx="34925" cy="0"/>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40" name="Line 404"/>
          <p:cNvSpPr>
            <a:spLocks noChangeShapeType="1"/>
          </p:cNvSpPr>
          <p:nvPr/>
        </p:nvSpPr>
        <p:spPr bwMode="auto">
          <a:xfrm>
            <a:off x="4284663" y="1319213"/>
            <a:ext cx="34925" cy="1587"/>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41" name="Line 405"/>
          <p:cNvSpPr>
            <a:spLocks noChangeShapeType="1"/>
          </p:cNvSpPr>
          <p:nvPr/>
        </p:nvSpPr>
        <p:spPr bwMode="auto">
          <a:xfrm>
            <a:off x="4284663" y="1152525"/>
            <a:ext cx="34925" cy="1588"/>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42" name="Line 406"/>
          <p:cNvSpPr>
            <a:spLocks noChangeShapeType="1"/>
          </p:cNvSpPr>
          <p:nvPr/>
        </p:nvSpPr>
        <p:spPr bwMode="auto">
          <a:xfrm>
            <a:off x="4284663" y="984250"/>
            <a:ext cx="34925" cy="1588"/>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43" name="Rectangle 407"/>
          <p:cNvSpPr>
            <a:spLocks noChangeArrowheads="1"/>
          </p:cNvSpPr>
          <p:nvPr/>
        </p:nvSpPr>
        <p:spPr bwMode="auto">
          <a:xfrm>
            <a:off x="4171950" y="2757488"/>
            <a:ext cx="84138" cy="182562"/>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0</a:t>
            </a:r>
            <a:endParaRPr lang="en-US" sz="1200" b="0" dirty="0">
              <a:latin typeface="Times New Roman" pitchFamily="18" charset="0"/>
            </a:endParaRPr>
          </a:p>
        </p:txBody>
      </p:sp>
      <p:sp>
        <p:nvSpPr>
          <p:cNvPr id="3573144" name="Rectangle 408"/>
          <p:cNvSpPr>
            <a:spLocks noChangeArrowheads="1"/>
          </p:cNvSpPr>
          <p:nvPr/>
        </p:nvSpPr>
        <p:spPr bwMode="auto">
          <a:xfrm>
            <a:off x="4049713" y="2587625"/>
            <a:ext cx="254000"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100</a:t>
            </a:r>
            <a:endParaRPr lang="en-US" sz="1200" b="0" dirty="0">
              <a:latin typeface="Times New Roman" pitchFamily="18" charset="0"/>
            </a:endParaRPr>
          </a:p>
        </p:txBody>
      </p:sp>
      <p:sp>
        <p:nvSpPr>
          <p:cNvPr id="3573145" name="Rectangle 409"/>
          <p:cNvSpPr>
            <a:spLocks noChangeArrowheads="1"/>
          </p:cNvSpPr>
          <p:nvPr/>
        </p:nvSpPr>
        <p:spPr bwMode="auto">
          <a:xfrm>
            <a:off x="4049713" y="2422525"/>
            <a:ext cx="254000"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200</a:t>
            </a:r>
            <a:endParaRPr lang="en-US" sz="1200" b="0" dirty="0">
              <a:latin typeface="Times New Roman" pitchFamily="18" charset="0"/>
            </a:endParaRPr>
          </a:p>
        </p:txBody>
      </p:sp>
      <p:sp>
        <p:nvSpPr>
          <p:cNvPr id="3573146" name="Rectangle 410"/>
          <p:cNvSpPr>
            <a:spLocks noChangeArrowheads="1"/>
          </p:cNvSpPr>
          <p:nvPr/>
        </p:nvSpPr>
        <p:spPr bwMode="auto">
          <a:xfrm>
            <a:off x="4049713" y="2259013"/>
            <a:ext cx="254000" cy="182562"/>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300</a:t>
            </a:r>
            <a:endParaRPr lang="en-US" sz="1200" b="0" dirty="0">
              <a:latin typeface="Times New Roman" pitchFamily="18" charset="0"/>
            </a:endParaRPr>
          </a:p>
        </p:txBody>
      </p:sp>
      <p:sp>
        <p:nvSpPr>
          <p:cNvPr id="3573147" name="Rectangle 411"/>
          <p:cNvSpPr>
            <a:spLocks noChangeArrowheads="1"/>
          </p:cNvSpPr>
          <p:nvPr/>
        </p:nvSpPr>
        <p:spPr bwMode="auto">
          <a:xfrm>
            <a:off x="4049713" y="2090738"/>
            <a:ext cx="254000" cy="182562"/>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400</a:t>
            </a:r>
            <a:endParaRPr lang="en-US" sz="1200" b="0" dirty="0">
              <a:latin typeface="Times New Roman" pitchFamily="18" charset="0"/>
            </a:endParaRPr>
          </a:p>
        </p:txBody>
      </p:sp>
      <p:sp>
        <p:nvSpPr>
          <p:cNvPr id="3573148" name="Rectangle 412"/>
          <p:cNvSpPr>
            <a:spLocks noChangeArrowheads="1"/>
          </p:cNvSpPr>
          <p:nvPr/>
        </p:nvSpPr>
        <p:spPr bwMode="auto">
          <a:xfrm>
            <a:off x="4049713" y="1927225"/>
            <a:ext cx="254000"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500</a:t>
            </a:r>
            <a:endParaRPr lang="en-US" sz="1200" b="0" dirty="0">
              <a:latin typeface="Times New Roman" pitchFamily="18" charset="0"/>
            </a:endParaRPr>
          </a:p>
        </p:txBody>
      </p:sp>
      <p:sp>
        <p:nvSpPr>
          <p:cNvPr id="3573149" name="Rectangle 413"/>
          <p:cNvSpPr>
            <a:spLocks noChangeArrowheads="1"/>
          </p:cNvSpPr>
          <p:nvPr/>
        </p:nvSpPr>
        <p:spPr bwMode="auto">
          <a:xfrm>
            <a:off x="4049713" y="1760538"/>
            <a:ext cx="254000" cy="182562"/>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600</a:t>
            </a:r>
            <a:endParaRPr lang="en-US" sz="1200" b="0" dirty="0">
              <a:latin typeface="Times New Roman" pitchFamily="18" charset="0"/>
            </a:endParaRPr>
          </a:p>
        </p:txBody>
      </p:sp>
      <p:sp>
        <p:nvSpPr>
          <p:cNvPr id="3573150" name="Rectangle 414"/>
          <p:cNvSpPr>
            <a:spLocks noChangeArrowheads="1"/>
          </p:cNvSpPr>
          <p:nvPr/>
        </p:nvSpPr>
        <p:spPr bwMode="auto">
          <a:xfrm>
            <a:off x="4049713" y="1598613"/>
            <a:ext cx="254000" cy="182562"/>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700</a:t>
            </a:r>
            <a:endParaRPr lang="en-US" sz="1200" b="0" dirty="0">
              <a:latin typeface="Times New Roman" pitchFamily="18" charset="0"/>
            </a:endParaRPr>
          </a:p>
        </p:txBody>
      </p:sp>
      <p:sp>
        <p:nvSpPr>
          <p:cNvPr id="3573151" name="Rectangle 415"/>
          <p:cNvSpPr>
            <a:spLocks noChangeArrowheads="1"/>
          </p:cNvSpPr>
          <p:nvPr/>
        </p:nvSpPr>
        <p:spPr bwMode="auto">
          <a:xfrm>
            <a:off x="4049713" y="1430338"/>
            <a:ext cx="254000" cy="182562"/>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800</a:t>
            </a:r>
            <a:endParaRPr lang="en-US" sz="1200" b="0" dirty="0">
              <a:latin typeface="Times New Roman" pitchFamily="18" charset="0"/>
            </a:endParaRPr>
          </a:p>
        </p:txBody>
      </p:sp>
      <p:sp>
        <p:nvSpPr>
          <p:cNvPr id="3573152" name="Rectangle 416"/>
          <p:cNvSpPr>
            <a:spLocks noChangeArrowheads="1"/>
          </p:cNvSpPr>
          <p:nvPr/>
        </p:nvSpPr>
        <p:spPr bwMode="auto">
          <a:xfrm>
            <a:off x="4049713" y="1265238"/>
            <a:ext cx="254000" cy="182562"/>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900</a:t>
            </a:r>
            <a:endParaRPr lang="en-US" sz="1200" b="0" dirty="0">
              <a:latin typeface="Times New Roman" pitchFamily="18" charset="0"/>
            </a:endParaRPr>
          </a:p>
        </p:txBody>
      </p:sp>
      <p:sp>
        <p:nvSpPr>
          <p:cNvPr id="3573153" name="Rectangle 417"/>
          <p:cNvSpPr>
            <a:spLocks noChangeArrowheads="1"/>
          </p:cNvSpPr>
          <p:nvPr/>
        </p:nvSpPr>
        <p:spPr bwMode="auto">
          <a:xfrm>
            <a:off x="3989388" y="1098550"/>
            <a:ext cx="339725"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1000</a:t>
            </a:r>
            <a:endParaRPr lang="en-US" sz="1200" b="0" dirty="0">
              <a:latin typeface="Times New Roman" pitchFamily="18" charset="0"/>
            </a:endParaRPr>
          </a:p>
        </p:txBody>
      </p:sp>
      <p:sp>
        <p:nvSpPr>
          <p:cNvPr id="3573154" name="Rectangle 418"/>
          <p:cNvSpPr>
            <a:spLocks noChangeArrowheads="1"/>
          </p:cNvSpPr>
          <p:nvPr/>
        </p:nvSpPr>
        <p:spPr bwMode="auto">
          <a:xfrm>
            <a:off x="3989388" y="930275"/>
            <a:ext cx="339725"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1100</a:t>
            </a:r>
            <a:endParaRPr lang="en-US" sz="1200" b="0" dirty="0">
              <a:latin typeface="Times New Roman" pitchFamily="18" charset="0"/>
            </a:endParaRPr>
          </a:p>
        </p:txBody>
      </p:sp>
      <p:sp>
        <p:nvSpPr>
          <p:cNvPr id="3573155" name="Line 419"/>
          <p:cNvSpPr>
            <a:spLocks noChangeShapeType="1"/>
          </p:cNvSpPr>
          <p:nvPr/>
        </p:nvSpPr>
        <p:spPr bwMode="auto">
          <a:xfrm>
            <a:off x="4284663" y="2811463"/>
            <a:ext cx="34925" cy="0"/>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56" name="Line 420"/>
          <p:cNvSpPr>
            <a:spLocks noChangeShapeType="1"/>
          </p:cNvSpPr>
          <p:nvPr/>
        </p:nvSpPr>
        <p:spPr bwMode="auto">
          <a:xfrm>
            <a:off x="4464050" y="2811463"/>
            <a:ext cx="1751013" cy="0"/>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57" name="Line 421"/>
          <p:cNvSpPr>
            <a:spLocks noChangeShapeType="1"/>
          </p:cNvSpPr>
          <p:nvPr/>
        </p:nvSpPr>
        <p:spPr bwMode="auto">
          <a:xfrm flipV="1">
            <a:off x="4464050" y="2811463"/>
            <a:ext cx="0" cy="285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58" name="Line 422"/>
          <p:cNvSpPr>
            <a:spLocks noChangeShapeType="1"/>
          </p:cNvSpPr>
          <p:nvPr/>
        </p:nvSpPr>
        <p:spPr bwMode="auto">
          <a:xfrm flipV="1">
            <a:off x="4579938" y="2811463"/>
            <a:ext cx="0" cy="285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59" name="Line 423"/>
          <p:cNvSpPr>
            <a:spLocks noChangeShapeType="1"/>
          </p:cNvSpPr>
          <p:nvPr/>
        </p:nvSpPr>
        <p:spPr bwMode="auto">
          <a:xfrm flipV="1">
            <a:off x="4695825" y="2811463"/>
            <a:ext cx="0" cy="285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60" name="Line 424"/>
          <p:cNvSpPr>
            <a:spLocks noChangeShapeType="1"/>
          </p:cNvSpPr>
          <p:nvPr/>
        </p:nvSpPr>
        <p:spPr bwMode="auto">
          <a:xfrm flipV="1">
            <a:off x="4813300" y="2811463"/>
            <a:ext cx="0" cy="285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61" name="Line 425"/>
          <p:cNvSpPr>
            <a:spLocks noChangeShapeType="1"/>
          </p:cNvSpPr>
          <p:nvPr/>
        </p:nvSpPr>
        <p:spPr bwMode="auto">
          <a:xfrm flipV="1">
            <a:off x="4930775" y="2811463"/>
            <a:ext cx="0" cy="285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62" name="Line 426"/>
          <p:cNvSpPr>
            <a:spLocks noChangeShapeType="1"/>
          </p:cNvSpPr>
          <p:nvPr/>
        </p:nvSpPr>
        <p:spPr bwMode="auto">
          <a:xfrm flipV="1">
            <a:off x="5048250" y="2811463"/>
            <a:ext cx="0" cy="285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63" name="Line 427"/>
          <p:cNvSpPr>
            <a:spLocks noChangeShapeType="1"/>
          </p:cNvSpPr>
          <p:nvPr/>
        </p:nvSpPr>
        <p:spPr bwMode="auto">
          <a:xfrm flipV="1">
            <a:off x="5164138" y="2811463"/>
            <a:ext cx="0" cy="285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64" name="Line 428"/>
          <p:cNvSpPr>
            <a:spLocks noChangeShapeType="1"/>
          </p:cNvSpPr>
          <p:nvPr/>
        </p:nvSpPr>
        <p:spPr bwMode="auto">
          <a:xfrm flipV="1">
            <a:off x="5280025" y="2811463"/>
            <a:ext cx="1588" cy="285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65" name="Line 429"/>
          <p:cNvSpPr>
            <a:spLocks noChangeShapeType="1"/>
          </p:cNvSpPr>
          <p:nvPr/>
        </p:nvSpPr>
        <p:spPr bwMode="auto">
          <a:xfrm flipV="1">
            <a:off x="5397500" y="2811463"/>
            <a:ext cx="0" cy="285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66" name="Line 430"/>
          <p:cNvSpPr>
            <a:spLocks noChangeShapeType="1"/>
          </p:cNvSpPr>
          <p:nvPr/>
        </p:nvSpPr>
        <p:spPr bwMode="auto">
          <a:xfrm flipV="1">
            <a:off x="5513388" y="2811463"/>
            <a:ext cx="1587" cy="285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67" name="Line 431"/>
          <p:cNvSpPr>
            <a:spLocks noChangeShapeType="1"/>
          </p:cNvSpPr>
          <p:nvPr/>
        </p:nvSpPr>
        <p:spPr bwMode="auto">
          <a:xfrm flipV="1">
            <a:off x="5629275" y="2811463"/>
            <a:ext cx="3175" cy="285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68" name="Line 432"/>
          <p:cNvSpPr>
            <a:spLocks noChangeShapeType="1"/>
          </p:cNvSpPr>
          <p:nvPr/>
        </p:nvSpPr>
        <p:spPr bwMode="auto">
          <a:xfrm flipV="1">
            <a:off x="5745163" y="2811463"/>
            <a:ext cx="1587" cy="285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69" name="Line 433"/>
          <p:cNvSpPr>
            <a:spLocks noChangeShapeType="1"/>
          </p:cNvSpPr>
          <p:nvPr/>
        </p:nvSpPr>
        <p:spPr bwMode="auto">
          <a:xfrm flipV="1">
            <a:off x="5861050" y="2811463"/>
            <a:ext cx="1588" cy="285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70" name="Line 434"/>
          <p:cNvSpPr>
            <a:spLocks noChangeShapeType="1"/>
          </p:cNvSpPr>
          <p:nvPr/>
        </p:nvSpPr>
        <p:spPr bwMode="auto">
          <a:xfrm flipV="1">
            <a:off x="5980113" y="2811463"/>
            <a:ext cx="0" cy="285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71" name="Line 435"/>
          <p:cNvSpPr>
            <a:spLocks noChangeShapeType="1"/>
          </p:cNvSpPr>
          <p:nvPr/>
        </p:nvSpPr>
        <p:spPr bwMode="auto">
          <a:xfrm flipV="1">
            <a:off x="6097588" y="2811463"/>
            <a:ext cx="0" cy="285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72" name="Line 436"/>
          <p:cNvSpPr>
            <a:spLocks noChangeShapeType="1"/>
          </p:cNvSpPr>
          <p:nvPr/>
        </p:nvSpPr>
        <p:spPr bwMode="auto">
          <a:xfrm flipV="1">
            <a:off x="6215063" y="2811463"/>
            <a:ext cx="0" cy="28575"/>
          </a:xfrm>
          <a:prstGeom prst="line">
            <a:avLst/>
          </a:prstGeom>
          <a:noFill/>
          <a:ln w="19050">
            <a:solidFill>
              <a:srgbClr val="FFFFFF"/>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73" name="Rectangle 437"/>
          <p:cNvSpPr>
            <a:spLocks noChangeArrowheads="1"/>
          </p:cNvSpPr>
          <p:nvPr/>
        </p:nvSpPr>
        <p:spPr bwMode="auto">
          <a:xfrm>
            <a:off x="4435475" y="2892425"/>
            <a:ext cx="84138"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0</a:t>
            </a:r>
            <a:endParaRPr lang="en-US" sz="1200" b="0" dirty="0">
              <a:latin typeface="Times New Roman" pitchFamily="18" charset="0"/>
            </a:endParaRPr>
          </a:p>
        </p:txBody>
      </p:sp>
      <p:sp>
        <p:nvSpPr>
          <p:cNvPr id="3573174" name="Rectangle 438"/>
          <p:cNvSpPr>
            <a:spLocks noChangeArrowheads="1"/>
          </p:cNvSpPr>
          <p:nvPr/>
        </p:nvSpPr>
        <p:spPr bwMode="auto">
          <a:xfrm>
            <a:off x="4787900" y="2892425"/>
            <a:ext cx="84138"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1</a:t>
            </a:r>
            <a:endParaRPr lang="en-US" sz="1200" b="0" dirty="0">
              <a:latin typeface="Times New Roman" pitchFamily="18" charset="0"/>
            </a:endParaRPr>
          </a:p>
        </p:txBody>
      </p:sp>
      <p:sp>
        <p:nvSpPr>
          <p:cNvPr id="3573175" name="Rectangle 439"/>
          <p:cNvSpPr>
            <a:spLocks noChangeArrowheads="1"/>
          </p:cNvSpPr>
          <p:nvPr/>
        </p:nvSpPr>
        <p:spPr bwMode="auto">
          <a:xfrm>
            <a:off x="5135563" y="2892425"/>
            <a:ext cx="84137"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2</a:t>
            </a:r>
            <a:endParaRPr lang="en-US" sz="1200" b="0" dirty="0">
              <a:latin typeface="Times New Roman" pitchFamily="18" charset="0"/>
            </a:endParaRPr>
          </a:p>
        </p:txBody>
      </p:sp>
      <p:sp>
        <p:nvSpPr>
          <p:cNvPr id="3573176" name="Rectangle 440"/>
          <p:cNvSpPr>
            <a:spLocks noChangeArrowheads="1"/>
          </p:cNvSpPr>
          <p:nvPr/>
        </p:nvSpPr>
        <p:spPr bwMode="auto">
          <a:xfrm>
            <a:off x="5481638" y="2892425"/>
            <a:ext cx="84137"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3</a:t>
            </a:r>
            <a:endParaRPr lang="en-US" sz="1200" b="0" dirty="0">
              <a:latin typeface="Times New Roman" pitchFamily="18" charset="0"/>
            </a:endParaRPr>
          </a:p>
        </p:txBody>
      </p:sp>
      <p:sp>
        <p:nvSpPr>
          <p:cNvPr id="3573177" name="Rectangle 441"/>
          <p:cNvSpPr>
            <a:spLocks noChangeArrowheads="1"/>
          </p:cNvSpPr>
          <p:nvPr/>
        </p:nvSpPr>
        <p:spPr bwMode="auto">
          <a:xfrm>
            <a:off x="5835650" y="2892425"/>
            <a:ext cx="84138" cy="182563"/>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4</a:t>
            </a:r>
            <a:endParaRPr lang="en-US" sz="1200" b="0" dirty="0">
              <a:latin typeface="Times New Roman" pitchFamily="18" charset="0"/>
            </a:endParaRPr>
          </a:p>
        </p:txBody>
      </p:sp>
      <p:sp>
        <p:nvSpPr>
          <p:cNvPr id="3573178" name="Rectangle 442"/>
          <p:cNvSpPr>
            <a:spLocks noChangeArrowheads="1"/>
          </p:cNvSpPr>
          <p:nvPr/>
        </p:nvSpPr>
        <p:spPr bwMode="auto">
          <a:xfrm>
            <a:off x="6113463" y="2894013"/>
            <a:ext cx="279400" cy="182562"/>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5 hr</a:t>
            </a:r>
            <a:endParaRPr lang="en-US" sz="1200" b="0" dirty="0">
              <a:latin typeface="Times New Roman" pitchFamily="18" charset="0"/>
            </a:endParaRPr>
          </a:p>
        </p:txBody>
      </p:sp>
      <p:sp>
        <p:nvSpPr>
          <p:cNvPr id="3573179" name="Rectangle 443"/>
          <p:cNvSpPr>
            <a:spLocks noChangeArrowheads="1"/>
          </p:cNvSpPr>
          <p:nvPr/>
        </p:nvSpPr>
        <p:spPr bwMode="auto">
          <a:xfrm>
            <a:off x="4500563" y="3073400"/>
            <a:ext cx="1503362" cy="152400"/>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000" dirty="0">
                <a:solidFill>
                  <a:srgbClr val="FFFFFF"/>
                </a:solidFill>
                <a:latin typeface="Arial" pitchFamily="34" charset="0"/>
              </a:rPr>
              <a:t>Time After Amphetamine</a:t>
            </a:r>
            <a:endParaRPr lang="en-US" sz="1000" b="0" dirty="0">
              <a:latin typeface="Times New Roman" pitchFamily="18" charset="0"/>
            </a:endParaRPr>
          </a:p>
        </p:txBody>
      </p:sp>
      <p:sp>
        <p:nvSpPr>
          <p:cNvPr id="3573180" name="Rectangle 444"/>
          <p:cNvSpPr>
            <a:spLocks noChangeArrowheads="1"/>
          </p:cNvSpPr>
          <p:nvPr/>
        </p:nvSpPr>
        <p:spPr bwMode="auto">
          <a:xfrm rot="16200000">
            <a:off x="3281362" y="1933576"/>
            <a:ext cx="1389063" cy="182562"/>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 of Basal Release</a:t>
            </a:r>
            <a:endParaRPr lang="en-US" sz="1200" b="0" dirty="0">
              <a:latin typeface="Times New Roman" pitchFamily="18" charset="0"/>
            </a:endParaRPr>
          </a:p>
        </p:txBody>
      </p:sp>
      <p:sp>
        <p:nvSpPr>
          <p:cNvPr id="3573181" name="Line 445"/>
          <p:cNvSpPr>
            <a:spLocks noChangeShapeType="1"/>
          </p:cNvSpPr>
          <p:nvPr/>
        </p:nvSpPr>
        <p:spPr bwMode="auto">
          <a:xfrm flipV="1">
            <a:off x="4464050" y="1949450"/>
            <a:ext cx="115888" cy="693738"/>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82" name="Oval 446"/>
          <p:cNvSpPr>
            <a:spLocks noChangeArrowheads="1"/>
          </p:cNvSpPr>
          <p:nvPr/>
        </p:nvSpPr>
        <p:spPr bwMode="auto">
          <a:xfrm>
            <a:off x="4433888" y="2608263"/>
            <a:ext cx="69850" cy="65087"/>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83" name="Line 447"/>
          <p:cNvSpPr>
            <a:spLocks noChangeShapeType="1"/>
          </p:cNvSpPr>
          <p:nvPr/>
        </p:nvSpPr>
        <p:spPr bwMode="auto">
          <a:xfrm flipV="1">
            <a:off x="4579938" y="1152525"/>
            <a:ext cx="115887" cy="796925"/>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84" name="Line 448"/>
          <p:cNvSpPr>
            <a:spLocks noChangeShapeType="1"/>
          </p:cNvSpPr>
          <p:nvPr/>
        </p:nvSpPr>
        <p:spPr bwMode="auto">
          <a:xfrm>
            <a:off x="4695825" y="1152525"/>
            <a:ext cx="119063" cy="561975"/>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85" name="Line 449"/>
          <p:cNvSpPr>
            <a:spLocks noChangeShapeType="1"/>
          </p:cNvSpPr>
          <p:nvPr/>
        </p:nvSpPr>
        <p:spPr bwMode="auto">
          <a:xfrm>
            <a:off x="4814888" y="1714500"/>
            <a:ext cx="117475" cy="349250"/>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86" name="Line 450"/>
          <p:cNvSpPr>
            <a:spLocks noChangeShapeType="1"/>
          </p:cNvSpPr>
          <p:nvPr/>
        </p:nvSpPr>
        <p:spPr bwMode="auto">
          <a:xfrm>
            <a:off x="4932363" y="2063750"/>
            <a:ext cx="115887" cy="80963"/>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87" name="Line 451"/>
          <p:cNvSpPr>
            <a:spLocks noChangeShapeType="1"/>
          </p:cNvSpPr>
          <p:nvPr/>
        </p:nvSpPr>
        <p:spPr bwMode="auto">
          <a:xfrm>
            <a:off x="5048250" y="2144713"/>
            <a:ext cx="115888" cy="52387"/>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88" name="Line 452"/>
          <p:cNvSpPr>
            <a:spLocks noChangeShapeType="1"/>
          </p:cNvSpPr>
          <p:nvPr/>
        </p:nvSpPr>
        <p:spPr bwMode="auto">
          <a:xfrm>
            <a:off x="5164138" y="2197100"/>
            <a:ext cx="117475" cy="50800"/>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89" name="Line 453"/>
          <p:cNvSpPr>
            <a:spLocks noChangeShapeType="1"/>
          </p:cNvSpPr>
          <p:nvPr/>
        </p:nvSpPr>
        <p:spPr bwMode="auto">
          <a:xfrm>
            <a:off x="5281613" y="2247900"/>
            <a:ext cx="115887" cy="47625"/>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90" name="Line 454"/>
          <p:cNvSpPr>
            <a:spLocks noChangeShapeType="1"/>
          </p:cNvSpPr>
          <p:nvPr/>
        </p:nvSpPr>
        <p:spPr bwMode="auto">
          <a:xfrm>
            <a:off x="5397500" y="2295525"/>
            <a:ext cx="117475" cy="50800"/>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91" name="Line 455"/>
          <p:cNvSpPr>
            <a:spLocks noChangeShapeType="1"/>
          </p:cNvSpPr>
          <p:nvPr/>
        </p:nvSpPr>
        <p:spPr bwMode="auto">
          <a:xfrm>
            <a:off x="5514975" y="2346325"/>
            <a:ext cx="114300" cy="73025"/>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92" name="Line 456"/>
          <p:cNvSpPr>
            <a:spLocks noChangeShapeType="1"/>
          </p:cNvSpPr>
          <p:nvPr/>
        </p:nvSpPr>
        <p:spPr bwMode="auto">
          <a:xfrm>
            <a:off x="5629275" y="2419350"/>
            <a:ext cx="117475" cy="25400"/>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93" name="Line 457"/>
          <p:cNvSpPr>
            <a:spLocks noChangeShapeType="1"/>
          </p:cNvSpPr>
          <p:nvPr/>
        </p:nvSpPr>
        <p:spPr bwMode="auto">
          <a:xfrm>
            <a:off x="5746750" y="2444750"/>
            <a:ext cx="115888" cy="19050"/>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94" name="Line 458"/>
          <p:cNvSpPr>
            <a:spLocks noChangeShapeType="1"/>
          </p:cNvSpPr>
          <p:nvPr/>
        </p:nvSpPr>
        <p:spPr bwMode="auto">
          <a:xfrm>
            <a:off x="5862638" y="2463800"/>
            <a:ext cx="117475" cy="34925"/>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95" name="Line 459"/>
          <p:cNvSpPr>
            <a:spLocks noChangeShapeType="1"/>
          </p:cNvSpPr>
          <p:nvPr/>
        </p:nvSpPr>
        <p:spPr bwMode="auto">
          <a:xfrm>
            <a:off x="5980113" y="2498725"/>
            <a:ext cx="117475" cy="22225"/>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96" name="Line 460"/>
          <p:cNvSpPr>
            <a:spLocks noChangeShapeType="1"/>
          </p:cNvSpPr>
          <p:nvPr/>
        </p:nvSpPr>
        <p:spPr bwMode="auto">
          <a:xfrm>
            <a:off x="6097588" y="2520950"/>
            <a:ext cx="117475" cy="41275"/>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97" name="Oval 461"/>
          <p:cNvSpPr>
            <a:spLocks noChangeArrowheads="1"/>
          </p:cNvSpPr>
          <p:nvPr/>
        </p:nvSpPr>
        <p:spPr bwMode="auto">
          <a:xfrm>
            <a:off x="4541838" y="1914525"/>
            <a:ext cx="69850" cy="66675"/>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98" name="Oval 462"/>
          <p:cNvSpPr>
            <a:spLocks noChangeArrowheads="1"/>
          </p:cNvSpPr>
          <p:nvPr/>
        </p:nvSpPr>
        <p:spPr bwMode="auto">
          <a:xfrm>
            <a:off x="4659313" y="1117600"/>
            <a:ext cx="69850" cy="63500"/>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199" name="Oval 463"/>
          <p:cNvSpPr>
            <a:spLocks noChangeArrowheads="1"/>
          </p:cNvSpPr>
          <p:nvPr/>
        </p:nvSpPr>
        <p:spPr bwMode="auto">
          <a:xfrm>
            <a:off x="4773613" y="1679575"/>
            <a:ext cx="74612" cy="63500"/>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200" name="Oval 464"/>
          <p:cNvSpPr>
            <a:spLocks noChangeArrowheads="1"/>
          </p:cNvSpPr>
          <p:nvPr/>
        </p:nvSpPr>
        <p:spPr bwMode="auto">
          <a:xfrm>
            <a:off x="4889500" y="2027238"/>
            <a:ext cx="74613" cy="61912"/>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201" name="Oval 465"/>
          <p:cNvSpPr>
            <a:spLocks noChangeArrowheads="1"/>
          </p:cNvSpPr>
          <p:nvPr/>
        </p:nvSpPr>
        <p:spPr bwMode="auto">
          <a:xfrm>
            <a:off x="5008563" y="2109788"/>
            <a:ext cx="73025" cy="66675"/>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202" name="Oval 466"/>
          <p:cNvSpPr>
            <a:spLocks noChangeArrowheads="1"/>
          </p:cNvSpPr>
          <p:nvPr/>
        </p:nvSpPr>
        <p:spPr bwMode="auto">
          <a:xfrm>
            <a:off x="5124450" y="2163763"/>
            <a:ext cx="73025" cy="63500"/>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203" name="Oval 467"/>
          <p:cNvSpPr>
            <a:spLocks noChangeArrowheads="1"/>
          </p:cNvSpPr>
          <p:nvPr/>
        </p:nvSpPr>
        <p:spPr bwMode="auto">
          <a:xfrm>
            <a:off x="5240338" y="2214563"/>
            <a:ext cx="74612" cy="61912"/>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204" name="Oval 468"/>
          <p:cNvSpPr>
            <a:spLocks noChangeArrowheads="1"/>
          </p:cNvSpPr>
          <p:nvPr/>
        </p:nvSpPr>
        <p:spPr bwMode="auto">
          <a:xfrm>
            <a:off x="5357813" y="2262188"/>
            <a:ext cx="73025" cy="63500"/>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205" name="Oval 469"/>
          <p:cNvSpPr>
            <a:spLocks noChangeArrowheads="1"/>
          </p:cNvSpPr>
          <p:nvPr/>
        </p:nvSpPr>
        <p:spPr bwMode="auto">
          <a:xfrm>
            <a:off x="5475288" y="2311400"/>
            <a:ext cx="71437" cy="63500"/>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206" name="Oval 470"/>
          <p:cNvSpPr>
            <a:spLocks noChangeArrowheads="1"/>
          </p:cNvSpPr>
          <p:nvPr/>
        </p:nvSpPr>
        <p:spPr bwMode="auto">
          <a:xfrm>
            <a:off x="5592763" y="2384425"/>
            <a:ext cx="71437" cy="63500"/>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207" name="Oval 471"/>
          <p:cNvSpPr>
            <a:spLocks noChangeArrowheads="1"/>
          </p:cNvSpPr>
          <p:nvPr/>
        </p:nvSpPr>
        <p:spPr bwMode="auto">
          <a:xfrm>
            <a:off x="5708650" y="2409825"/>
            <a:ext cx="73025" cy="63500"/>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208" name="Oval 472"/>
          <p:cNvSpPr>
            <a:spLocks noChangeArrowheads="1"/>
          </p:cNvSpPr>
          <p:nvPr/>
        </p:nvSpPr>
        <p:spPr bwMode="auto">
          <a:xfrm>
            <a:off x="5824538" y="2428875"/>
            <a:ext cx="74612" cy="63500"/>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209" name="Oval 473"/>
          <p:cNvSpPr>
            <a:spLocks noChangeArrowheads="1"/>
          </p:cNvSpPr>
          <p:nvPr/>
        </p:nvSpPr>
        <p:spPr bwMode="auto">
          <a:xfrm>
            <a:off x="5942013" y="2463800"/>
            <a:ext cx="73025" cy="61913"/>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210" name="Oval 474"/>
          <p:cNvSpPr>
            <a:spLocks noChangeArrowheads="1"/>
          </p:cNvSpPr>
          <p:nvPr/>
        </p:nvSpPr>
        <p:spPr bwMode="auto">
          <a:xfrm>
            <a:off x="6061075" y="2489200"/>
            <a:ext cx="69850" cy="63500"/>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211" name="Oval 475"/>
          <p:cNvSpPr>
            <a:spLocks noChangeArrowheads="1"/>
          </p:cNvSpPr>
          <p:nvPr/>
        </p:nvSpPr>
        <p:spPr bwMode="auto">
          <a:xfrm>
            <a:off x="6176963" y="2525713"/>
            <a:ext cx="71437" cy="63500"/>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212" name="Line 476"/>
          <p:cNvSpPr>
            <a:spLocks noChangeShapeType="1"/>
          </p:cNvSpPr>
          <p:nvPr/>
        </p:nvSpPr>
        <p:spPr bwMode="auto">
          <a:xfrm>
            <a:off x="5581650" y="1550988"/>
            <a:ext cx="177800" cy="0"/>
          </a:xfrm>
          <a:prstGeom prst="line">
            <a:avLst/>
          </a:prstGeom>
          <a:noFill/>
          <a:ln w="2857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213" name="Oval 477"/>
          <p:cNvSpPr>
            <a:spLocks noChangeArrowheads="1"/>
          </p:cNvSpPr>
          <p:nvPr/>
        </p:nvSpPr>
        <p:spPr bwMode="auto">
          <a:xfrm>
            <a:off x="5637213" y="1519238"/>
            <a:ext cx="60325" cy="53975"/>
          </a:xfrm>
          <a:prstGeom prst="ellipse">
            <a:avLst/>
          </a:prstGeom>
          <a:solidFill>
            <a:srgbClr val="FF9966"/>
          </a:solidFill>
          <a:ln w="9525">
            <a:solidFill>
              <a:srgbClr val="FF9966"/>
            </a:solidFill>
            <a:round/>
            <a:headEnd/>
            <a:tailEnd/>
          </a:ln>
          <a:effectLst>
            <a:outerShdw dist="35921" dir="2700000" algn="ctr" rotWithShape="0">
              <a:srgbClr val="808080"/>
            </a:outerShdw>
          </a:effectLst>
        </p:spPr>
        <p:txBody>
          <a:bodyPr/>
          <a:lstStyle/>
          <a:p>
            <a:pPr>
              <a:defRPr/>
            </a:pPr>
            <a:endParaRPr lang="en-GB" dirty="0">
              <a:latin typeface="Arial" pitchFamily="34" charset="0"/>
            </a:endParaRPr>
          </a:p>
        </p:txBody>
      </p:sp>
      <p:sp>
        <p:nvSpPr>
          <p:cNvPr id="3573214" name="Rectangle 478"/>
          <p:cNvSpPr>
            <a:spLocks noChangeArrowheads="1"/>
          </p:cNvSpPr>
          <p:nvPr/>
        </p:nvSpPr>
        <p:spPr bwMode="auto">
          <a:xfrm>
            <a:off x="5786438" y="1493838"/>
            <a:ext cx="220662" cy="182562"/>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1200" dirty="0">
                <a:solidFill>
                  <a:srgbClr val="FFFFFF"/>
                </a:solidFill>
                <a:latin typeface="Arial" pitchFamily="34" charset="0"/>
              </a:rPr>
              <a:t>DA</a:t>
            </a:r>
            <a:endParaRPr lang="en-US" sz="1200" b="0" dirty="0">
              <a:latin typeface="Times New Roman" pitchFamily="18" charset="0"/>
            </a:endParaRPr>
          </a:p>
        </p:txBody>
      </p:sp>
      <p:sp>
        <p:nvSpPr>
          <p:cNvPr id="3573215" name="Rectangle 479"/>
          <p:cNvSpPr>
            <a:spLocks noChangeArrowheads="1"/>
          </p:cNvSpPr>
          <p:nvPr/>
        </p:nvSpPr>
        <p:spPr bwMode="auto">
          <a:xfrm>
            <a:off x="4471988" y="896938"/>
            <a:ext cx="647700" cy="136525"/>
          </a:xfrm>
          <a:prstGeom prst="rect">
            <a:avLst/>
          </a:prstGeom>
          <a:noFill/>
          <a:ln w="9525">
            <a:noFill/>
            <a:miter lim="800000"/>
            <a:headEnd/>
            <a:tailEnd/>
          </a:ln>
          <a:effectLst>
            <a:outerShdw dist="35921" dir="2700000" algn="ctr" rotWithShape="0">
              <a:srgbClr val="808080"/>
            </a:outerShdw>
          </a:effectLst>
        </p:spPr>
        <p:txBody>
          <a:bodyPr wrap="none" lIns="0" tIns="0" rIns="0" bIns="0">
            <a:spAutoFit/>
          </a:bodyPr>
          <a:lstStyle/>
          <a:p>
            <a:pPr algn="l">
              <a:defRPr/>
            </a:pPr>
            <a:r>
              <a:rPr lang="en-US" sz="900" dirty="0">
                <a:solidFill>
                  <a:srgbClr val="FFFFFF"/>
                </a:solidFill>
                <a:latin typeface="Arial" pitchFamily="34" charset="0"/>
              </a:rPr>
              <a:t>Accumbens</a:t>
            </a:r>
            <a:endParaRPr lang="en-US" sz="900" b="0" dirty="0">
              <a:latin typeface="Times New Roman" pitchFamily="18" charset="0"/>
            </a:endParaRPr>
          </a:p>
        </p:txBody>
      </p:sp>
      <p:sp>
        <p:nvSpPr>
          <p:cNvPr id="3573216" name="Text Box 480"/>
          <p:cNvSpPr txBox="1">
            <a:spLocks noChangeArrowheads="1"/>
          </p:cNvSpPr>
          <p:nvPr/>
        </p:nvSpPr>
        <p:spPr bwMode="auto">
          <a:xfrm>
            <a:off x="5014913" y="852488"/>
            <a:ext cx="1576387" cy="304800"/>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lgn="l" eaLnBrk="1" hangingPunct="1">
              <a:defRPr/>
            </a:pPr>
            <a:r>
              <a:rPr lang="en-US" sz="1400" dirty="0">
                <a:solidFill>
                  <a:srgbClr val="FFFF00"/>
                </a:solidFill>
                <a:latin typeface="Times New Roman" pitchFamily="18" charset="0"/>
              </a:rPr>
              <a:t>AMPHETAMINE</a:t>
            </a:r>
          </a:p>
        </p:txBody>
      </p:sp>
      <p:sp>
        <p:nvSpPr>
          <p:cNvPr id="3573217" name="Rectangle 481"/>
          <p:cNvSpPr>
            <a:spLocks noChangeArrowheads="1"/>
          </p:cNvSpPr>
          <p:nvPr/>
        </p:nvSpPr>
        <p:spPr bwMode="auto">
          <a:xfrm>
            <a:off x="5448300" y="3225800"/>
            <a:ext cx="2259013" cy="244475"/>
          </a:xfrm>
          <a:prstGeom prst="rect">
            <a:avLst/>
          </a:prstGeom>
          <a:noFill/>
          <a:ln w="9525">
            <a:noFill/>
            <a:miter lim="800000"/>
            <a:headEnd/>
            <a:tailEnd/>
          </a:ln>
          <a:effectLst>
            <a:outerShdw dist="35921" dir="2700000" algn="ctr" rotWithShape="0">
              <a:srgbClr val="808080"/>
            </a:outerShdw>
          </a:effectLst>
        </p:spPr>
        <p:txBody>
          <a:bodyPr>
            <a:spAutoFit/>
          </a:bodyPr>
          <a:lstStyle/>
          <a:p>
            <a:pPr algn="l">
              <a:defRPr/>
            </a:pPr>
            <a:r>
              <a:rPr lang="en-US" sz="1000" i="1" dirty="0">
                <a:solidFill>
                  <a:srgbClr val="FFFF00"/>
                </a:solidFill>
                <a:latin typeface="Times New Roman" pitchFamily="18" charset="0"/>
              </a:rPr>
              <a:t>Source: Di Chiara and Imperato</a:t>
            </a:r>
          </a:p>
        </p:txBody>
      </p:sp>
      <p:sp>
        <p:nvSpPr>
          <p:cNvPr id="3573218" name="Rectangle 482"/>
          <p:cNvSpPr>
            <a:spLocks noChangeArrowheads="1"/>
          </p:cNvSpPr>
          <p:nvPr/>
        </p:nvSpPr>
        <p:spPr bwMode="auto">
          <a:xfrm>
            <a:off x="2506663" y="-76200"/>
            <a:ext cx="7772400" cy="1143000"/>
          </a:xfrm>
          <a:prstGeom prst="rect">
            <a:avLst/>
          </a:prstGeom>
          <a:noFill/>
          <a:ln w="9525">
            <a:noFill/>
            <a:miter lim="800000"/>
            <a:headEnd/>
            <a:tailEnd/>
          </a:ln>
          <a:effectLst>
            <a:outerShdw dist="35921" dir="2700000" algn="ctr" rotWithShape="0">
              <a:srgbClr val="808080"/>
            </a:outerShdw>
          </a:effectLst>
        </p:spPr>
        <p:txBody>
          <a:bodyPr anchor="ctr"/>
          <a:lstStyle/>
          <a:p>
            <a:pPr eaLnBrk="1" hangingPunct="1">
              <a:defRPr/>
            </a:pPr>
            <a:r>
              <a:rPr lang="en-US" sz="2400" dirty="0">
                <a:solidFill>
                  <a:srgbClr val="FFFF00"/>
                </a:solidFill>
                <a:effectLst>
                  <a:outerShdw blurRad="38100" dist="38100" dir="2700000" algn="tl">
                    <a:srgbClr val="000000"/>
                  </a:outerShdw>
                </a:effectLst>
                <a:latin typeface="Times New Roman" pitchFamily="18" charset="0"/>
              </a:rPr>
              <a:t>Effects of Drugs on Dopamine Levels</a:t>
            </a:r>
          </a:p>
        </p:txBody>
      </p:sp>
      <p:sp>
        <p:nvSpPr>
          <p:cNvPr id="32144" name="Rectangle 483"/>
          <p:cNvSpPr>
            <a:spLocks noChangeArrowheads="1"/>
          </p:cNvSpPr>
          <p:nvPr/>
        </p:nvSpPr>
        <p:spPr bwMode="auto">
          <a:xfrm>
            <a:off x="3732213" y="787400"/>
            <a:ext cx="5170487" cy="2743200"/>
          </a:xfrm>
          <a:prstGeom prst="rect">
            <a:avLst/>
          </a:prstGeom>
          <a:noFill/>
          <a:ln w="38100">
            <a:solidFill>
              <a:srgbClr val="FF0066"/>
            </a:solidFill>
            <a:miter lim="800000"/>
            <a:headEnd/>
            <a:tailEnd/>
          </a:ln>
        </p:spPr>
        <p:txBody>
          <a:bodyPr wrap="none" anchor="ctr"/>
          <a:lstStyle/>
          <a:p>
            <a:endParaRPr lang="en-GB" dirty="0"/>
          </a:p>
        </p:txBody>
      </p:sp>
      <p:sp>
        <p:nvSpPr>
          <p:cNvPr id="484" name="Footer Placeholder 483"/>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Serotonin</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algn="ctr">
              <a:buNone/>
            </a:pPr>
            <a:endParaRPr lang="en-GB" sz="4800" b="1" dirty="0" smtClean="0"/>
          </a:p>
          <a:p>
            <a:pPr algn="ctr">
              <a:buNone/>
            </a:pPr>
            <a:endParaRPr lang="en-GB" sz="4800" b="1" dirty="0" smtClean="0"/>
          </a:p>
          <a:p>
            <a:pPr algn="ctr">
              <a:buNone/>
            </a:pPr>
            <a:r>
              <a:rPr lang="en-GB" sz="4800" b="1" dirty="0" smtClean="0"/>
              <a:t>Serotonin</a:t>
            </a:r>
            <a:endParaRPr lang="en-GB" sz="4800" dirty="0" smtClean="0"/>
          </a:p>
          <a:p>
            <a:pPr>
              <a:buNone/>
            </a:pPr>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Serotonin</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r>
              <a:rPr lang="en-GB" dirty="0" smtClean="0"/>
              <a:t>Serotonin is a monoamine neurotransmitter. Most is produced by and found in the intestine (approximately 90%), and the remainder in central nervous system neurons. </a:t>
            </a:r>
          </a:p>
          <a:p>
            <a:r>
              <a:rPr lang="en-GB" dirty="0" smtClean="0"/>
              <a:t>It functions to regulate appetite, sleep, memory and learning, temperature, mood, behaviour, muscle contraction, and function of the cardiovascular system and endocrine system. </a:t>
            </a:r>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Serotonin</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r>
              <a:rPr lang="en-GB" dirty="0" smtClean="0"/>
              <a:t>It is speculated to have a role in depression, as some depressed patients are seen to have lower concentrations of metabolites of serotonin in their cerebrospinal fluid and brain tissue .</a:t>
            </a:r>
          </a:p>
          <a:p>
            <a:pPr>
              <a:buNone/>
            </a:pPr>
            <a:endParaRPr lang="en-GB" dirty="0" smtClean="0"/>
          </a:p>
          <a:p>
            <a:pPr>
              <a:buNone/>
            </a:pPr>
            <a:endParaRPr lang="en-GB" dirty="0" smtClean="0"/>
          </a:p>
          <a:p>
            <a:pPr>
              <a:buNone/>
            </a:pPr>
            <a:r>
              <a:rPr lang="en-GB" sz="1400" dirty="0" smtClean="0"/>
              <a:t>Introduction to Serotonin, University of Bristol - </a:t>
            </a:r>
            <a:r>
              <a:rPr lang="en-GB" sz="1400" u="sng" dirty="0" smtClean="0">
                <a:hlinkClick r:id="rId2"/>
              </a:rPr>
              <a:t>http://tinyurl.com/67tw9k</a:t>
            </a:r>
            <a:r>
              <a:rPr lang="en-GB" sz="1400" dirty="0" smtClean="0"/>
              <a:t> </a:t>
            </a:r>
          </a:p>
          <a:p>
            <a:endParaRPr lang="en-GB" dirty="0"/>
          </a:p>
        </p:txBody>
      </p:sp>
      <p:pic>
        <p:nvPicPr>
          <p:cNvPr id="5" name="Picture 2" descr="I:\General\Logo's\Clinical Education Logo.jpg"/>
          <p:cNvPicPr>
            <a:picLocks noChangeAspect="1" noChangeArrowheads="1"/>
          </p:cNvPicPr>
          <p:nvPr/>
        </p:nvPicPr>
        <p:blipFill>
          <a:blip r:embed="rId3"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Serotonin</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a:buNone/>
            </a:pPr>
            <a:endParaRPr lang="en-GB" dirty="0" smtClean="0"/>
          </a:p>
          <a:p>
            <a:r>
              <a:rPr lang="en-GB" dirty="0" smtClean="0"/>
              <a:t>Serotonin, a neurotransmitter that is in many ways the opposite of the catecholamines, is also directly synthesised from an amino acid (tryptophan). </a:t>
            </a:r>
          </a:p>
          <a:p>
            <a:endParaRPr lang="en-GB" dirty="0" smtClean="0"/>
          </a:p>
          <a:p>
            <a:r>
              <a:rPr lang="en-GB" dirty="0" smtClean="0"/>
              <a:t>This amino acid is not permitted for sale in the UK. </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Serotonin</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fontScale="92500"/>
          </a:bodyPr>
          <a:lstStyle/>
          <a:p>
            <a:r>
              <a:rPr lang="en-GB" dirty="0" smtClean="0"/>
              <a:t>However, tryptophan has a somewhat different process of degradation. When serotonin is catabolised in the body, it does not break down into useful substrates in the way that dopamine is further degraded into epinephrine and norepinephrine. </a:t>
            </a:r>
          </a:p>
          <a:p>
            <a:r>
              <a:rPr lang="en-GB" dirty="0" smtClean="0"/>
              <a:t>Instead, it breaks down into 5-hydroxyindoleacetic acid (5-HIA), an organic acid which may be harmful in high amounts. </a:t>
            </a:r>
          </a:p>
          <a:p>
            <a:r>
              <a:rPr lang="en-GB" dirty="0" smtClean="0"/>
              <a:t>Tryptophan can further be catabolised into kynurenate, quinolinate, and picolinate, harmful substances that are generally regarded as markers of bodily inflammation.</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Serotonin</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a:bodyPr>
          <a:lstStyle/>
          <a:p>
            <a:r>
              <a:rPr lang="en-GB" dirty="0" smtClean="0"/>
              <a:t>Administration of L-tryptophan, a precursor for serotonin, is seen to double the production of serotonin in the brain. It is significantly more effective than a placebo in the treatment of mild and moderate depression. This conversion requires vitamin C.</a:t>
            </a:r>
          </a:p>
          <a:p>
            <a:pPr>
              <a:buNone/>
            </a:pPr>
            <a:endParaRPr lang="en-GB" sz="1400" dirty="0" smtClean="0"/>
          </a:p>
          <a:p>
            <a:pPr>
              <a:buNone/>
            </a:pPr>
            <a:endParaRPr lang="en-GB" sz="1400" dirty="0" smtClean="0"/>
          </a:p>
          <a:p>
            <a:pPr>
              <a:buNone/>
            </a:pPr>
            <a:r>
              <a:rPr lang="en-GB" sz="1400" dirty="0" smtClean="0"/>
              <a:t>Meyers, S (2000). "Use of Neurotransmitter Precursors for Treatment of Depression". Alternative Medicine Review 5 (1): 64–71. </a:t>
            </a:r>
            <a:r>
              <a:rPr lang="en-GB" sz="1400" u="sng" dirty="0" smtClean="0">
                <a:hlinkClick r:id="rId2"/>
              </a:rPr>
              <a:t>http://tinyurl.com/6j3ewfv</a:t>
            </a:r>
            <a:r>
              <a:rPr lang="en-GB" sz="1400" dirty="0" smtClean="0"/>
              <a:t> </a:t>
            </a:r>
          </a:p>
          <a:p>
            <a:pPr>
              <a:buNone/>
            </a:pPr>
            <a:endParaRPr lang="en-GB" sz="1400" dirty="0" smtClean="0"/>
          </a:p>
          <a:p>
            <a:pPr>
              <a:buNone/>
            </a:pPr>
            <a:r>
              <a:rPr lang="en-GB" sz="1400" dirty="0" smtClean="0"/>
              <a:t>Int</a:t>
            </a:r>
            <a:r>
              <a:rPr lang="en-GB" sz="1500" dirty="0" smtClean="0"/>
              <a:t>roduction to Serotonin, University of Bristol, retrieved 18.2.11 - </a:t>
            </a:r>
            <a:r>
              <a:rPr lang="en-GB" sz="1500" u="sng" dirty="0" smtClean="0">
                <a:hlinkClick r:id="rId3"/>
              </a:rPr>
              <a:t>http://tinyurl.com/67tw9k</a:t>
            </a:r>
            <a:r>
              <a:rPr lang="en-GB" sz="1500" dirty="0" smtClean="0"/>
              <a:t> </a:t>
            </a:r>
          </a:p>
        </p:txBody>
      </p:sp>
      <p:pic>
        <p:nvPicPr>
          <p:cNvPr id="5" name="Picture 2" descr="I:\General\Logo's\Clinical Education Logo.jpg"/>
          <p:cNvPicPr>
            <a:picLocks noChangeAspect="1" noChangeArrowheads="1"/>
          </p:cNvPicPr>
          <p:nvPr/>
        </p:nvPicPr>
        <p:blipFill>
          <a:blip r:embed="rId4"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Serotonin</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endParaRPr lang="en-GB" dirty="0" smtClean="0"/>
          </a:p>
          <a:p>
            <a:r>
              <a:rPr lang="en-GB" dirty="0" smtClean="0"/>
              <a:t>5-hydroxytryptophan (5-HTP), also a precursor for serotonin, is also more effective than a placebo and nearly as effective or of equal effectiveness to some antidepressants. </a:t>
            </a:r>
          </a:p>
          <a:p>
            <a:r>
              <a:rPr lang="en-GB" dirty="0" smtClean="0"/>
              <a:t>Interestingly, it takes less than 2 weeks for an antidepressant response to occur, while antidepressant drugs generally take 2–4 weeks. 5-HTP also has no significant side effects.</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914400" y="-685800"/>
            <a:ext cx="10972800" cy="82296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Technical Support </a:t>
            </a:r>
            <a:endParaRPr lang="en-GB" dirty="0">
              <a:solidFill>
                <a:schemeClr val="tx1"/>
              </a:solidFill>
            </a:endParaRPr>
          </a:p>
        </p:txBody>
      </p:sp>
      <p:sp>
        <p:nvSpPr>
          <p:cNvPr id="3" name="Footer Placeholder 2"/>
          <p:cNvSpPr>
            <a:spLocks noGrp="1"/>
          </p:cNvSpPr>
          <p:nvPr>
            <p:ph type="ftr" sz="quarter" idx="11"/>
          </p:nvPr>
        </p:nvSpPr>
        <p:spPr/>
        <p:txBody>
          <a:bodyPr/>
          <a:lstStyle/>
          <a:p>
            <a:r>
              <a:rPr lang="en-GB" smtClean="0"/>
              <a:t>CAM Expo – 22.10.11 - Antony Haynes</a:t>
            </a:r>
            <a:endParaRPr lang="en-US" dirty="0"/>
          </a:p>
        </p:txBody>
      </p:sp>
      <p:sp>
        <p:nvSpPr>
          <p:cNvPr id="4" name="Content Placeholder 3"/>
          <p:cNvSpPr>
            <a:spLocks noGrp="1"/>
          </p:cNvSpPr>
          <p:nvPr>
            <p:ph sz="quarter" idx="1"/>
          </p:nvPr>
        </p:nvSpPr>
        <p:spPr/>
        <p:txBody>
          <a:bodyPr/>
          <a:lstStyle/>
          <a:p>
            <a:pPr>
              <a:buNone/>
            </a:pPr>
            <a:endParaRPr lang="en-GB" dirty="0" smtClean="0"/>
          </a:p>
          <a:p>
            <a:pPr>
              <a:buNone/>
            </a:pPr>
            <a:r>
              <a:rPr lang="en-GB" dirty="0" smtClean="0"/>
              <a:t>To help you decide if specific nutrients could be helpful to you to balance your hormones &amp; neurotransmitters, please do call, for no charge, the Nutri-Link Technical Support</a:t>
            </a:r>
          </a:p>
          <a:p>
            <a:endParaRPr lang="en-GB" dirty="0" smtClean="0"/>
          </a:p>
          <a:p>
            <a:pPr>
              <a:buNone/>
            </a:pPr>
            <a:r>
              <a:rPr lang="en-GB" dirty="0" smtClean="0"/>
              <a:t>Direct line, local call rate: 08458 </a:t>
            </a:r>
            <a:r>
              <a:rPr lang="en-GB" dirty="0" smtClean="0"/>
              <a:t>94 97 </a:t>
            </a:r>
            <a:r>
              <a:rPr lang="en-GB" dirty="0" smtClean="0"/>
              <a:t>67 </a:t>
            </a:r>
          </a:p>
          <a:p>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Serotonin</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r>
              <a:rPr lang="en-GB" dirty="0" smtClean="0"/>
              <a:t>Administration of 5-HTP bypasses the rate-limiting step in the synthesis of serotonin from tryptophan. Also, 5-HTP readily passes through the blood-brain barrier, and enters the central nervous system without need of a transport molecule. </a:t>
            </a:r>
          </a:p>
          <a:p>
            <a:r>
              <a:rPr lang="en-GB" dirty="0" smtClean="0"/>
              <a:t>Note, however, that there is some evidence to suggest that a post-synaptic defect in serotonin utilisation may be an important factor in depression, not only insufficient serotonin.</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Serotonin – Core Symptoms</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5" name="Content Placeholder 4"/>
          <p:cNvSpPr>
            <a:spLocks noGrp="1"/>
          </p:cNvSpPr>
          <p:nvPr>
            <p:ph sz="half" idx="1"/>
          </p:nvPr>
        </p:nvSpPr>
        <p:spPr/>
        <p:txBody>
          <a:bodyPr>
            <a:normAutofit/>
          </a:bodyPr>
          <a:lstStyle/>
          <a:p>
            <a:pPr lvl="0"/>
            <a:r>
              <a:rPr lang="en-GB" dirty="0" smtClean="0"/>
              <a:t>Disruption in homeostasis</a:t>
            </a:r>
          </a:p>
          <a:p>
            <a:pPr lvl="0"/>
            <a:r>
              <a:rPr lang="en-GB" dirty="0" smtClean="0"/>
              <a:t>Reduced appetite</a:t>
            </a:r>
          </a:p>
          <a:p>
            <a:pPr lvl="0"/>
            <a:r>
              <a:rPr lang="en-GB" dirty="0" smtClean="0"/>
              <a:t>Anxiety</a:t>
            </a:r>
          </a:p>
          <a:p>
            <a:pPr lvl="0"/>
            <a:r>
              <a:rPr lang="en-GB" dirty="0" smtClean="0"/>
              <a:t>Hypervigilance</a:t>
            </a:r>
          </a:p>
          <a:p>
            <a:pPr lvl="0"/>
            <a:r>
              <a:rPr lang="en-GB" dirty="0" smtClean="0"/>
              <a:t>Depression</a:t>
            </a:r>
          </a:p>
          <a:p>
            <a:pPr lvl="0"/>
            <a:r>
              <a:rPr lang="en-GB" dirty="0" smtClean="0"/>
              <a:t>Sleep Disorders</a:t>
            </a:r>
          </a:p>
          <a:p>
            <a:pPr>
              <a:buNone/>
            </a:pPr>
            <a:r>
              <a:rPr lang="en-US" dirty="0" smtClean="0"/>
              <a:t> </a:t>
            </a:r>
            <a:endParaRPr lang="en-GB" dirty="0" smtClean="0"/>
          </a:p>
          <a:p>
            <a:endParaRPr lang="en-GB" dirty="0"/>
          </a:p>
        </p:txBody>
      </p:sp>
      <p:sp>
        <p:nvSpPr>
          <p:cNvPr id="6" name="Content Placeholder 5"/>
          <p:cNvSpPr>
            <a:spLocks noGrp="1"/>
          </p:cNvSpPr>
          <p:nvPr>
            <p:ph sz="half" idx="2"/>
          </p:nvPr>
        </p:nvSpPr>
        <p:spPr/>
        <p:txBody>
          <a:bodyPr>
            <a:normAutofit/>
          </a:bodyPr>
          <a:lstStyle/>
          <a:p>
            <a:pPr lvl="0"/>
            <a:r>
              <a:rPr lang="en-US" dirty="0" smtClean="0"/>
              <a:t>Major depression</a:t>
            </a:r>
            <a:endParaRPr lang="en-GB" dirty="0" smtClean="0"/>
          </a:p>
          <a:p>
            <a:pPr lvl="0"/>
            <a:r>
              <a:rPr lang="en-US" dirty="0" smtClean="0"/>
              <a:t>PTSD</a:t>
            </a:r>
            <a:endParaRPr lang="en-GB" dirty="0" smtClean="0"/>
          </a:p>
          <a:p>
            <a:pPr lvl="0"/>
            <a:r>
              <a:rPr lang="en-US" dirty="0" smtClean="0"/>
              <a:t>Panic attacks</a:t>
            </a:r>
            <a:endParaRPr lang="en-GB" dirty="0" smtClean="0"/>
          </a:p>
          <a:p>
            <a:pPr lvl="0"/>
            <a:r>
              <a:rPr lang="en-US" dirty="0" smtClean="0"/>
              <a:t>OCD</a:t>
            </a:r>
            <a:endParaRPr lang="en-GB" dirty="0" smtClean="0"/>
          </a:p>
          <a:p>
            <a:pPr lvl="0"/>
            <a:r>
              <a:rPr lang="en-US" dirty="0" smtClean="0"/>
              <a:t>Autism</a:t>
            </a:r>
            <a:endParaRPr lang="en-GB" dirty="0" smtClean="0"/>
          </a:p>
          <a:p>
            <a:pPr lvl="0"/>
            <a:r>
              <a:rPr lang="en-US" dirty="0" smtClean="0"/>
              <a:t>Schizophrenia</a:t>
            </a:r>
            <a:endParaRPr lang="en-GB" dirty="0" smtClean="0"/>
          </a:p>
          <a:p>
            <a:pPr>
              <a:buNone/>
            </a:pPr>
            <a:endParaRPr lang="en-GB" dirty="0"/>
          </a:p>
        </p:txBody>
      </p:sp>
      <p:pic>
        <p:nvPicPr>
          <p:cNvPr id="7"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GABA</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a:buNone/>
            </a:pPr>
            <a:endParaRPr lang="en-GB" dirty="0" smtClean="0"/>
          </a:p>
          <a:p>
            <a:pPr>
              <a:buNone/>
            </a:pPr>
            <a:endParaRPr lang="en-GB" dirty="0" smtClean="0"/>
          </a:p>
          <a:p>
            <a:pPr>
              <a:buNone/>
            </a:pPr>
            <a:endParaRPr lang="en-GB" dirty="0" smtClean="0"/>
          </a:p>
          <a:p>
            <a:pPr algn="ctr">
              <a:buNone/>
            </a:pPr>
            <a:r>
              <a:rPr lang="en-GB" sz="4800" dirty="0" smtClean="0"/>
              <a:t>GABA</a:t>
            </a:r>
            <a:endParaRPr lang="en-GB" sz="4800"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GABA</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endParaRPr lang="en-GB" dirty="0" smtClean="0"/>
          </a:p>
          <a:p>
            <a:endParaRPr lang="en-GB" dirty="0" smtClean="0"/>
          </a:p>
          <a:p>
            <a:r>
              <a:rPr lang="en-GB" dirty="0" smtClean="0"/>
              <a:t>GABA is used at the great majority of fast inhibitory synapses in virtually every part of the brain. Many sedative/tranquilising drugs act by enhancing the effects of GABA. </a:t>
            </a:r>
          </a:p>
          <a:p>
            <a:r>
              <a:rPr lang="en-GB" dirty="0" smtClean="0"/>
              <a:t>Correspondingly, glycine is the inhibitory transmitter in the spinal cord.</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GABA</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lvl="0">
              <a:buNone/>
            </a:pPr>
            <a:endParaRPr lang="en-US" dirty="0" smtClean="0"/>
          </a:p>
          <a:p>
            <a:pPr lvl="0"/>
            <a:r>
              <a:rPr lang="en-US" dirty="0" smtClean="0"/>
              <a:t>GABA is the primary inhibitory neurotransmitter in the brain</a:t>
            </a:r>
            <a:endParaRPr lang="en-GB" dirty="0" smtClean="0"/>
          </a:p>
          <a:p>
            <a:pPr lvl="0"/>
            <a:endParaRPr lang="en-US" dirty="0" smtClean="0"/>
          </a:p>
          <a:p>
            <a:pPr lvl="0"/>
            <a:r>
              <a:rPr lang="en-US" dirty="0" smtClean="0"/>
              <a:t>GABA plays a critical role in cell to cell contact</a:t>
            </a:r>
            <a:endParaRPr lang="en-GB" dirty="0" smtClean="0"/>
          </a:p>
          <a:p>
            <a:pPr lvl="0"/>
            <a:endParaRPr lang="en-US" dirty="0" smtClean="0"/>
          </a:p>
          <a:p>
            <a:pPr lvl="0"/>
            <a:r>
              <a:rPr lang="en-US" dirty="0" smtClean="0"/>
              <a:t>GABA receptors mediate anxiolytic, sedative, and anti-convulsant activity </a:t>
            </a:r>
            <a:endParaRPr lang="en-GB" dirty="0" smtClean="0"/>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GABA</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a:buNone/>
            </a:pPr>
            <a:r>
              <a:rPr lang="en-GB" dirty="0" smtClean="0"/>
              <a:t>Core symptoms</a:t>
            </a:r>
          </a:p>
          <a:p>
            <a:pPr>
              <a:buNone/>
            </a:pPr>
            <a:endParaRPr lang="en-GB" dirty="0" smtClean="0"/>
          </a:p>
          <a:p>
            <a:pPr lvl="0"/>
            <a:r>
              <a:rPr lang="en-US" dirty="0" smtClean="0"/>
              <a:t>Anxiety</a:t>
            </a:r>
            <a:endParaRPr lang="en-GB" dirty="0" smtClean="0"/>
          </a:p>
          <a:p>
            <a:pPr lvl="0"/>
            <a:r>
              <a:rPr lang="en-US" dirty="0" smtClean="0"/>
              <a:t>Depression</a:t>
            </a:r>
            <a:endParaRPr lang="en-GB" dirty="0" smtClean="0"/>
          </a:p>
          <a:p>
            <a:pPr lvl="0"/>
            <a:r>
              <a:rPr lang="en-US" dirty="0" smtClean="0"/>
              <a:t>Restlessness, excessive worrying</a:t>
            </a:r>
            <a:endParaRPr lang="en-GB" dirty="0" smtClean="0"/>
          </a:p>
          <a:p>
            <a:pPr lvl="0"/>
            <a:r>
              <a:rPr lang="en-US" dirty="0" smtClean="0"/>
              <a:t>Sleep disturbances, insomnia</a:t>
            </a:r>
            <a:endParaRPr lang="en-GB" dirty="0" smtClean="0"/>
          </a:p>
          <a:p>
            <a:pPr>
              <a:buNone/>
            </a:pPr>
            <a:r>
              <a:rPr lang="en-GB" dirty="0" smtClean="0"/>
              <a:t> </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GABA</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a:buNone/>
            </a:pPr>
            <a:r>
              <a:rPr lang="en-GB" dirty="0" smtClean="0"/>
              <a:t>Core conditions</a:t>
            </a:r>
          </a:p>
          <a:p>
            <a:endParaRPr lang="en-GB" dirty="0" smtClean="0"/>
          </a:p>
          <a:p>
            <a:pPr lvl="0"/>
            <a:r>
              <a:rPr lang="en-GB" dirty="0" smtClean="0"/>
              <a:t>Psychiatric</a:t>
            </a:r>
          </a:p>
          <a:p>
            <a:pPr lvl="0"/>
            <a:r>
              <a:rPr lang="en-GB" dirty="0" smtClean="0"/>
              <a:t>Bipolar disease</a:t>
            </a:r>
          </a:p>
          <a:p>
            <a:pPr lvl="0"/>
            <a:r>
              <a:rPr lang="en-GB" dirty="0" smtClean="0"/>
              <a:t>Schizophrenia</a:t>
            </a:r>
          </a:p>
          <a:p>
            <a:pPr lvl="0"/>
            <a:r>
              <a:rPr lang="en-GB" dirty="0" smtClean="0"/>
              <a:t>PTSD</a:t>
            </a:r>
          </a:p>
          <a:p>
            <a:pPr lvl="0"/>
            <a:r>
              <a:rPr lang="en-GB" dirty="0" smtClean="0"/>
              <a:t>Panic and Anxiety</a:t>
            </a:r>
          </a:p>
          <a:p>
            <a:pPr lvl="0"/>
            <a:r>
              <a:rPr lang="en-GB" dirty="0" smtClean="0"/>
              <a:t>Treatment-refractory depression</a:t>
            </a:r>
          </a:p>
          <a:p>
            <a:pPr lvl="0"/>
            <a:r>
              <a:rPr lang="en-GB" dirty="0" smtClean="0"/>
              <a:t>Seizures</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GABA</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fontScale="85000" lnSpcReduction="10000"/>
          </a:bodyPr>
          <a:lstStyle/>
          <a:p>
            <a:pPr>
              <a:buNone/>
            </a:pPr>
            <a:r>
              <a:rPr lang="en-GB" dirty="0" smtClean="0"/>
              <a:t>Metabolism of GABA</a:t>
            </a:r>
          </a:p>
          <a:p>
            <a:pPr>
              <a:buNone/>
            </a:pPr>
            <a:endParaRPr lang="en-GB" dirty="0" smtClean="0"/>
          </a:p>
          <a:p>
            <a:pPr lvl="0"/>
            <a:r>
              <a:rPr lang="en-US" dirty="0" smtClean="0"/>
              <a:t>GABA is formed from glutamate via glutamic acid decarboxylase (GAD)</a:t>
            </a:r>
            <a:endParaRPr lang="en-GB" dirty="0" smtClean="0"/>
          </a:p>
          <a:p>
            <a:pPr lvl="0"/>
            <a:r>
              <a:rPr lang="en-US" dirty="0" smtClean="0"/>
              <a:t>GAD requires pyridoxine as cofactor</a:t>
            </a:r>
            <a:endParaRPr lang="en-GB" dirty="0" smtClean="0"/>
          </a:p>
          <a:p>
            <a:pPr lvl="0"/>
            <a:r>
              <a:rPr lang="en-US" dirty="0" smtClean="0"/>
              <a:t>GAD upregulated by taurine</a:t>
            </a:r>
            <a:endParaRPr lang="en-GB" dirty="0" smtClean="0"/>
          </a:p>
          <a:p>
            <a:pPr lvl="0"/>
            <a:r>
              <a:rPr lang="en-US" dirty="0" smtClean="0"/>
              <a:t>GAD activity is inhibited by elevated methionine and cortisol</a:t>
            </a:r>
            <a:endParaRPr lang="en-GB" dirty="0" smtClean="0"/>
          </a:p>
          <a:p>
            <a:pPr lvl="0"/>
            <a:r>
              <a:rPr lang="en-US" dirty="0" smtClean="0"/>
              <a:t>Diminished GAD activity leads to reduced GABA function and is associated with several neuropsychiatric conditions including schizophrenia, epilepsy, and bipolar disease </a:t>
            </a:r>
            <a:endParaRPr lang="en-GB" dirty="0" smtClean="0"/>
          </a:p>
          <a:p>
            <a:pPr>
              <a:buNone/>
            </a:pPr>
            <a:r>
              <a:rPr lang="en-GB" dirty="0" smtClean="0"/>
              <a:t> </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04800" y="0"/>
            <a:ext cx="914400" cy="519113"/>
          </a:xfrm>
          <a:prstGeom prst="rect">
            <a:avLst/>
          </a:prstGeom>
          <a:noFill/>
          <a:ln w="9525">
            <a:noFill/>
            <a:miter lim="800000"/>
            <a:headEnd/>
            <a:tailEnd/>
          </a:ln>
        </p:spPr>
        <p:txBody>
          <a:bodyPr wrap="none">
            <a:spAutoFit/>
          </a:bodyPr>
          <a:lstStyle/>
          <a:p>
            <a:pPr algn="l"/>
            <a:r>
              <a:rPr lang="en-GB" sz="2800" b="0" dirty="0">
                <a:latin typeface="Times" pitchFamily="-128" charset="0"/>
                <a:cs typeface="Arial" charset="0"/>
              </a:rPr>
              <a:t>OUT</a:t>
            </a:r>
          </a:p>
        </p:txBody>
      </p:sp>
      <p:sp>
        <p:nvSpPr>
          <p:cNvPr id="54275" name="Text Box 3"/>
          <p:cNvSpPr txBox="1">
            <a:spLocks noChangeArrowheads="1"/>
          </p:cNvSpPr>
          <p:nvPr/>
        </p:nvSpPr>
        <p:spPr bwMode="auto">
          <a:xfrm>
            <a:off x="304800" y="6262688"/>
            <a:ext cx="558800" cy="519112"/>
          </a:xfrm>
          <a:prstGeom prst="rect">
            <a:avLst/>
          </a:prstGeom>
          <a:noFill/>
          <a:ln w="9525">
            <a:noFill/>
            <a:miter lim="800000"/>
            <a:headEnd/>
            <a:tailEnd/>
          </a:ln>
        </p:spPr>
        <p:txBody>
          <a:bodyPr wrap="none">
            <a:spAutoFit/>
          </a:bodyPr>
          <a:lstStyle/>
          <a:p>
            <a:pPr algn="l"/>
            <a:r>
              <a:rPr lang="en-GB" sz="2800" b="0" dirty="0">
                <a:latin typeface="Times" pitchFamily="-128" charset="0"/>
                <a:cs typeface="Arial" charset="0"/>
              </a:rPr>
              <a:t>IN</a:t>
            </a:r>
          </a:p>
        </p:txBody>
      </p:sp>
      <p:sp>
        <p:nvSpPr>
          <p:cNvPr id="54276" name="Line 4"/>
          <p:cNvSpPr>
            <a:spLocks noChangeShapeType="1"/>
          </p:cNvSpPr>
          <p:nvPr/>
        </p:nvSpPr>
        <p:spPr bwMode="auto">
          <a:xfrm>
            <a:off x="990600" y="2895600"/>
            <a:ext cx="1066800" cy="0"/>
          </a:xfrm>
          <a:prstGeom prst="line">
            <a:avLst/>
          </a:prstGeom>
          <a:noFill/>
          <a:ln w="76200">
            <a:solidFill>
              <a:schemeClr val="tx1"/>
            </a:solidFill>
            <a:round/>
            <a:headEnd/>
            <a:tailEnd/>
          </a:ln>
        </p:spPr>
        <p:txBody>
          <a:bodyPr wrap="none" anchor="ctr"/>
          <a:lstStyle/>
          <a:p>
            <a:endParaRPr lang="en-GB" dirty="0"/>
          </a:p>
        </p:txBody>
      </p:sp>
      <p:sp>
        <p:nvSpPr>
          <p:cNvPr id="54277" name="Line 5"/>
          <p:cNvSpPr>
            <a:spLocks noChangeShapeType="1"/>
          </p:cNvSpPr>
          <p:nvPr/>
        </p:nvSpPr>
        <p:spPr bwMode="auto">
          <a:xfrm>
            <a:off x="3124200" y="2895600"/>
            <a:ext cx="1219200" cy="0"/>
          </a:xfrm>
          <a:prstGeom prst="line">
            <a:avLst/>
          </a:prstGeom>
          <a:noFill/>
          <a:ln w="76200">
            <a:solidFill>
              <a:schemeClr val="tx1"/>
            </a:solidFill>
            <a:round/>
            <a:headEnd/>
            <a:tailEnd/>
          </a:ln>
        </p:spPr>
        <p:txBody>
          <a:bodyPr wrap="none" anchor="ctr"/>
          <a:lstStyle/>
          <a:p>
            <a:endParaRPr lang="en-GB" dirty="0"/>
          </a:p>
        </p:txBody>
      </p:sp>
      <p:sp>
        <p:nvSpPr>
          <p:cNvPr id="54278" name="Line 6"/>
          <p:cNvSpPr>
            <a:spLocks noChangeShapeType="1"/>
          </p:cNvSpPr>
          <p:nvPr/>
        </p:nvSpPr>
        <p:spPr bwMode="auto">
          <a:xfrm>
            <a:off x="990600" y="3276600"/>
            <a:ext cx="1066800" cy="0"/>
          </a:xfrm>
          <a:prstGeom prst="line">
            <a:avLst/>
          </a:prstGeom>
          <a:noFill/>
          <a:ln w="76200">
            <a:solidFill>
              <a:schemeClr val="tx1"/>
            </a:solidFill>
            <a:round/>
            <a:headEnd/>
            <a:tailEnd/>
          </a:ln>
        </p:spPr>
        <p:txBody>
          <a:bodyPr wrap="none" anchor="ctr"/>
          <a:lstStyle/>
          <a:p>
            <a:endParaRPr lang="en-GB" dirty="0"/>
          </a:p>
        </p:txBody>
      </p:sp>
      <p:sp>
        <p:nvSpPr>
          <p:cNvPr id="54279" name="Line 7"/>
          <p:cNvSpPr>
            <a:spLocks noChangeShapeType="1"/>
          </p:cNvSpPr>
          <p:nvPr/>
        </p:nvSpPr>
        <p:spPr bwMode="auto">
          <a:xfrm>
            <a:off x="3124200" y="3276600"/>
            <a:ext cx="1295400" cy="0"/>
          </a:xfrm>
          <a:prstGeom prst="line">
            <a:avLst/>
          </a:prstGeom>
          <a:noFill/>
          <a:ln w="76200">
            <a:solidFill>
              <a:schemeClr val="tx1"/>
            </a:solidFill>
            <a:round/>
            <a:headEnd/>
            <a:tailEnd/>
          </a:ln>
        </p:spPr>
        <p:txBody>
          <a:bodyPr wrap="none" anchor="ctr"/>
          <a:lstStyle/>
          <a:p>
            <a:endParaRPr lang="en-GB" dirty="0"/>
          </a:p>
        </p:txBody>
      </p:sp>
      <p:sp>
        <p:nvSpPr>
          <p:cNvPr id="54280" name="AutoShape 8"/>
          <p:cNvSpPr>
            <a:spLocks noChangeArrowheads="1"/>
          </p:cNvSpPr>
          <p:nvPr/>
        </p:nvSpPr>
        <p:spPr bwMode="auto">
          <a:xfrm>
            <a:off x="2133600" y="2514600"/>
            <a:ext cx="914400" cy="1214438"/>
          </a:xfrm>
          <a:prstGeom prst="can">
            <a:avLst>
              <a:gd name="adj" fmla="val 33203"/>
            </a:avLst>
          </a:prstGeom>
          <a:solidFill>
            <a:schemeClr val="accent1"/>
          </a:solidFill>
          <a:ln w="9525">
            <a:solidFill>
              <a:schemeClr val="tx1"/>
            </a:solidFill>
            <a:round/>
            <a:headEnd/>
            <a:tailEnd/>
          </a:ln>
        </p:spPr>
        <p:txBody>
          <a:bodyPr wrap="none" anchor="ctr"/>
          <a:lstStyle/>
          <a:p>
            <a:endParaRPr lang="de-DE" sz="2800" b="0">
              <a:latin typeface="Times" pitchFamily="-128" charset="0"/>
              <a:cs typeface="Arial" charset="0"/>
            </a:endParaRPr>
          </a:p>
        </p:txBody>
      </p:sp>
      <p:sp>
        <p:nvSpPr>
          <p:cNvPr id="54281" name="Text Box 9"/>
          <p:cNvSpPr txBox="1">
            <a:spLocks noChangeArrowheads="1"/>
          </p:cNvSpPr>
          <p:nvPr/>
        </p:nvSpPr>
        <p:spPr bwMode="auto">
          <a:xfrm>
            <a:off x="2274888" y="1614488"/>
            <a:ext cx="620712" cy="519112"/>
          </a:xfrm>
          <a:prstGeom prst="rect">
            <a:avLst/>
          </a:prstGeom>
          <a:noFill/>
          <a:ln w="9525">
            <a:noFill/>
            <a:miter lim="800000"/>
            <a:headEnd/>
            <a:tailEnd/>
          </a:ln>
        </p:spPr>
        <p:txBody>
          <a:bodyPr wrap="none">
            <a:spAutoFit/>
          </a:bodyPr>
          <a:lstStyle/>
          <a:p>
            <a:pPr algn="l"/>
            <a:r>
              <a:rPr lang="en-GB" sz="2800" dirty="0">
                <a:solidFill>
                  <a:srgbClr val="FF1E35"/>
                </a:solidFill>
                <a:latin typeface="Times" pitchFamily="-128" charset="0"/>
                <a:cs typeface="Arial" charset="0"/>
              </a:rPr>
              <a:t>Cl</a:t>
            </a:r>
            <a:r>
              <a:rPr lang="en-GB" sz="2800" baseline="30000" dirty="0">
                <a:solidFill>
                  <a:srgbClr val="FF1E35"/>
                </a:solidFill>
                <a:latin typeface="Times" pitchFamily="-128" charset="0"/>
                <a:cs typeface="Arial" charset="0"/>
              </a:rPr>
              <a:t>-</a:t>
            </a:r>
            <a:endParaRPr lang="en-GB" sz="2800" b="0" baseline="30000" dirty="0">
              <a:latin typeface="Times" pitchFamily="-128" charset="0"/>
              <a:cs typeface="Arial" charset="0"/>
            </a:endParaRPr>
          </a:p>
        </p:txBody>
      </p:sp>
      <p:sp>
        <p:nvSpPr>
          <p:cNvPr id="54282" name="AutoShape 10"/>
          <p:cNvSpPr>
            <a:spLocks noChangeArrowheads="1"/>
          </p:cNvSpPr>
          <p:nvPr/>
        </p:nvSpPr>
        <p:spPr bwMode="auto">
          <a:xfrm>
            <a:off x="2362200" y="3276600"/>
            <a:ext cx="485775" cy="976313"/>
          </a:xfrm>
          <a:prstGeom prst="downArrow">
            <a:avLst>
              <a:gd name="adj1" fmla="val 50000"/>
              <a:gd name="adj2" fmla="val 50245"/>
            </a:avLst>
          </a:prstGeom>
          <a:solidFill>
            <a:srgbClr val="FF1E35"/>
          </a:solidFill>
          <a:ln w="9525">
            <a:solidFill>
              <a:schemeClr val="tx1"/>
            </a:solidFill>
            <a:miter lim="800000"/>
            <a:headEnd/>
            <a:tailEnd/>
          </a:ln>
        </p:spPr>
        <p:txBody>
          <a:bodyPr wrap="none" anchor="ctr"/>
          <a:lstStyle/>
          <a:p>
            <a:endParaRPr lang="en-GB" dirty="0"/>
          </a:p>
        </p:txBody>
      </p:sp>
      <p:sp>
        <p:nvSpPr>
          <p:cNvPr id="54283" name="AutoShape 11"/>
          <p:cNvSpPr>
            <a:spLocks noChangeArrowheads="1"/>
          </p:cNvSpPr>
          <p:nvPr/>
        </p:nvSpPr>
        <p:spPr bwMode="auto">
          <a:xfrm>
            <a:off x="2362200" y="2071688"/>
            <a:ext cx="485775" cy="976312"/>
          </a:xfrm>
          <a:prstGeom prst="downArrow">
            <a:avLst>
              <a:gd name="adj1" fmla="val 50000"/>
              <a:gd name="adj2" fmla="val 50245"/>
            </a:avLst>
          </a:prstGeom>
          <a:solidFill>
            <a:srgbClr val="FF1E35"/>
          </a:solidFill>
          <a:ln w="9525">
            <a:solidFill>
              <a:schemeClr val="tx1"/>
            </a:solidFill>
            <a:miter lim="800000"/>
            <a:headEnd/>
            <a:tailEnd/>
          </a:ln>
        </p:spPr>
        <p:txBody>
          <a:bodyPr wrap="none" anchor="ctr"/>
          <a:lstStyle/>
          <a:p>
            <a:endParaRPr lang="en-GB" dirty="0"/>
          </a:p>
        </p:txBody>
      </p:sp>
      <p:sp>
        <p:nvSpPr>
          <p:cNvPr id="54284" name="Rectangle 12"/>
          <p:cNvSpPr>
            <a:spLocks noChangeArrowheads="1"/>
          </p:cNvSpPr>
          <p:nvPr/>
        </p:nvSpPr>
        <p:spPr bwMode="auto">
          <a:xfrm>
            <a:off x="2351088" y="4205288"/>
            <a:ext cx="620712" cy="519112"/>
          </a:xfrm>
          <a:prstGeom prst="rect">
            <a:avLst/>
          </a:prstGeom>
          <a:noFill/>
          <a:ln w="9525">
            <a:noFill/>
            <a:miter lim="800000"/>
            <a:headEnd/>
            <a:tailEnd/>
          </a:ln>
        </p:spPr>
        <p:txBody>
          <a:bodyPr wrap="none">
            <a:spAutoFit/>
          </a:bodyPr>
          <a:lstStyle/>
          <a:p>
            <a:pPr algn="l"/>
            <a:r>
              <a:rPr lang="en-GB" sz="2800" dirty="0">
                <a:solidFill>
                  <a:srgbClr val="FF1E35"/>
                </a:solidFill>
                <a:latin typeface="Times" pitchFamily="-128" charset="0"/>
                <a:cs typeface="Arial" charset="0"/>
              </a:rPr>
              <a:t>Cl</a:t>
            </a:r>
            <a:r>
              <a:rPr lang="en-GB" sz="2800" baseline="30000" dirty="0">
                <a:solidFill>
                  <a:srgbClr val="FF1E35"/>
                </a:solidFill>
                <a:latin typeface="Times" pitchFamily="-128" charset="0"/>
                <a:cs typeface="Arial" charset="0"/>
              </a:rPr>
              <a:t>-</a:t>
            </a:r>
          </a:p>
        </p:txBody>
      </p:sp>
      <p:sp>
        <p:nvSpPr>
          <p:cNvPr id="54285" name="Line 13"/>
          <p:cNvSpPr>
            <a:spLocks noChangeShapeType="1"/>
          </p:cNvSpPr>
          <p:nvPr/>
        </p:nvSpPr>
        <p:spPr bwMode="auto">
          <a:xfrm>
            <a:off x="4724400" y="2895600"/>
            <a:ext cx="1066800" cy="0"/>
          </a:xfrm>
          <a:prstGeom prst="line">
            <a:avLst/>
          </a:prstGeom>
          <a:noFill/>
          <a:ln w="76200">
            <a:solidFill>
              <a:schemeClr val="tx1"/>
            </a:solidFill>
            <a:round/>
            <a:headEnd/>
            <a:tailEnd/>
          </a:ln>
        </p:spPr>
        <p:txBody>
          <a:bodyPr wrap="none" anchor="ctr"/>
          <a:lstStyle/>
          <a:p>
            <a:endParaRPr lang="en-GB" dirty="0"/>
          </a:p>
        </p:txBody>
      </p:sp>
      <p:sp>
        <p:nvSpPr>
          <p:cNvPr id="54286" name="Line 14"/>
          <p:cNvSpPr>
            <a:spLocks noChangeShapeType="1"/>
          </p:cNvSpPr>
          <p:nvPr/>
        </p:nvSpPr>
        <p:spPr bwMode="auto">
          <a:xfrm>
            <a:off x="6858000" y="2895600"/>
            <a:ext cx="1219200" cy="0"/>
          </a:xfrm>
          <a:prstGeom prst="line">
            <a:avLst/>
          </a:prstGeom>
          <a:noFill/>
          <a:ln w="76200">
            <a:solidFill>
              <a:schemeClr val="tx1"/>
            </a:solidFill>
            <a:round/>
            <a:headEnd/>
            <a:tailEnd/>
          </a:ln>
        </p:spPr>
        <p:txBody>
          <a:bodyPr wrap="none" anchor="ctr"/>
          <a:lstStyle/>
          <a:p>
            <a:endParaRPr lang="en-GB" dirty="0"/>
          </a:p>
        </p:txBody>
      </p:sp>
      <p:sp>
        <p:nvSpPr>
          <p:cNvPr id="54287" name="Line 15"/>
          <p:cNvSpPr>
            <a:spLocks noChangeShapeType="1"/>
          </p:cNvSpPr>
          <p:nvPr/>
        </p:nvSpPr>
        <p:spPr bwMode="auto">
          <a:xfrm>
            <a:off x="4724400" y="3276600"/>
            <a:ext cx="1066800" cy="0"/>
          </a:xfrm>
          <a:prstGeom prst="line">
            <a:avLst/>
          </a:prstGeom>
          <a:noFill/>
          <a:ln w="76200">
            <a:solidFill>
              <a:schemeClr val="tx1"/>
            </a:solidFill>
            <a:round/>
            <a:headEnd/>
            <a:tailEnd/>
          </a:ln>
        </p:spPr>
        <p:txBody>
          <a:bodyPr wrap="none" anchor="ctr"/>
          <a:lstStyle/>
          <a:p>
            <a:endParaRPr lang="en-GB" dirty="0"/>
          </a:p>
        </p:txBody>
      </p:sp>
      <p:sp>
        <p:nvSpPr>
          <p:cNvPr id="54288" name="Line 16"/>
          <p:cNvSpPr>
            <a:spLocks noChangeShapeType="1"/>
          </p:cNvSpPr>
          <p:nvPr/>
        </p:nvSpPr>
        <p:spPr bwMode="auto">
          <a:xfrm>
            <a:off x="6858000" y="3276600"/>
            <a:ext cx="1295400" cy="0"/>
          </a:xfrm>
          <a:prstGeom prst="line">
            <a:avLst/>
          </a:prstGeom>
          <a:noFill/>
          <a:ln w="76200">
            <a:solidFill>
              <a:schemeClr val="tx1"/>
            </a:solidFill>
            <a:round/>
            <a:headEnd/>
            <a:tailEnd/>
          </a:ln>
        </p:spPr>
        <p:txBody>
          <a:bodyPr wrap="none" anchor="ctr"/>
          <a:lstStyle/>
          <a:p>
            <a:endParaRPr lang="en-GB" dirty="0"/>
          </a:p>
        </p:txBody>
      </p:sp>
      <p:sp>
        <p:nvSpPr>
          <p:cNvPr id="54289" name="AutoShape 17"/>
          <p:cNvSpPr>
            <a:spLocks noChangeArrowheads="1"/>
          </p:cNvSpPr>
          <p:nvPr/>
        </p:nvSpPr>
        <p:spPr bwMode="auto">
          <a:xfrm>
            <a:off x="5867400" y="2514600"/>
            <a:ext cx="914400" cy="1214438"/>
          </a:xfrm>
          <a:prstGeom prst="can">
            <a:avLst>
              <a:gd name="adj" fmla="val 33203"/>
            </a:avLst>
          </a:prstGeom>
          <a:solidFill>
            <a:schemeClr val="accent1"/>
          </a:solidFill>
          <a:ln w="9525">
            <a:solidFill>
              <a:schemeClr val="tx1"/>
            </a:solidFill>
            <a:round/>
            <a:headEnd/>
            <a:tailEnd/>
          </a:ln>
        </p:spPr>
        <p:txBody>
          <a:bodyPr wrap="none" anchor="ctr"/>
          <a:lstStyle/>
          <a:p>
            <a:endParaRPr lang="de-DE" sz="2800" b="0">
              <a:latin typeface="Times" pitchFamily="-128" charset="0"/>
              <a:cs typeface="Arial" charset="0"/>
            </a:endParaRPr>
          </a:p>
        </p:txBody>
      </p:sp>
      <p:sp>
        <p:nvSpPr>
          <p:cNvPr id="54290" name="Text Box 18"/>
          <p:cNvSpPr txBox="1">
            <a:spLocks noChangeArrowheads="1"/>
          </p:cNvSpPr>
          <p:nvPr/>
        </p:nvSpPr>
        <p:spPr bwMode="auto">
          <a:xfrm>
            <a:off x="6008688" y="1614488"/>
            <a:ext cx="755650" cy="519112"/>
          </a:xfrm>
          <a:prstGeom prst="rect">
            <a:avLst/>
          </a:prstGeom>
          <a:noFill/>
          <a:ln w="9525">
            <a:noFill/>
            <a:miter lim="800000"/>
            <a:headEnd/>
            <a:tailEnd/>
          </a:ln>
        </p:spPr>
        <p:txBody>
          <a:bodyPr wrap="none">
            <a:spAutoFit/>
          </a:bodyPr>
          <a:lstStyle/>
          <a:p>
            <a:pPr algn="l"/>
            <a:r>
              <a:rPr lang="en-GB" sz="2800" dirty="0">
                <a:solidFill>
                  <a:srgbClr val="34B82F"/>
                </a:solidFill>
                <a:latin typeface="Times" pitchFamily="-128" charset="0"/>
                <a:cs typeface="Arial" charset="0"/>
              </a:rPr>
              <a:t>Na</a:t>
            </a:r>
            <a:r>
              <a:rPr lang="en-GB" sz="2800" baseline="30000" dirty="0">
                <a:solidFill>
                  <a:srgbClr val="34B82F"/>
                </a:solidFill>
                <a:latin typeface="Times" pitchFamily="-128" charset="0"/>
                <a:cs typeface="Arial" charset="0"/>
              </a:rPr>
              <a:t>+</a:t>
            </a:r>
            <a:endParaRPr lang="en-GB" sz="2800" b="0" baseline="30000" dirty="0">
              <a:latin typeface="Times" pitchFamily="-128" charset="0"/>
              <a:cs typeface="Arial" charset="0"/>
            </a:endParaRPr>
          </a:p>
        </p:txBody>
      </p:sp>
      <p:sp>
        <p:nvSpPr>
          <p:cNvPr id="54291" name="AutoShape 19"/>
          <p:cNvSpPr>
            <a:spLocks noChangeArrowheads="1"/>
          </p:cNvSpPr>
          <p:nvPr/>
        </p:nvSpPr>
        <p:spPr bwMode="auto">
          <a:xfrm>
            <a:off x="6096000" y="3276600"/>
            <a:ext cx="485775" cy="976313"/>
          </a:xfrm>
          <a:prstGeom prst="downArrow">
            <a:avLst>
              <a:gd name="adj1" fmla="val 50000"/>
              <a:gd name="adj2" fmla="val 50245"/>
            </a:avLst>
          </a:prstGeom>
          <a:solidFill>
            <a:srgbClr val="34B82F"/>
          </a:solidFill>
          <a:ln w="9525">
            <a:solidFill>
              <a:schemeClr val="tx1"/>
            </a:solidFill>
            <a:miter lim="800000"/>
            <a:headEnd/>
            <a:tailEnd/>
          </a:ln>
        </p:spPr>
        <p:txBody>
          <a:bodyPr wrap="none" anchor="ctr"/>
          <a:lstStyle/>
          <a:p>
            <a:endParaRPr lang="en-GB" dirty="0"/>
          </a:p>
        </p:txBody>
      </p:sp>
      <p:sp>
        <p:nvSpPr>
          <p:cNvPr id="54292" name="AutoShape 20"/>
          <p:cNvSpPr>
            <a:spLocks noChangeArrowheads="1"/>
          </p:cNvSpPr>
          <p:nvPr/>
        </p:nvSpPr>
        <p:spPr bwMode="auto">
          <a:xfrm>
            <a:off x="6096000" y="2071688"/>
            <a:ext cx="485775" cy="976312"/>
          </a:xfrm>
          <a:prstGeom prst="downArrow">
            <a:avLst>
              <a:gd name="adj1" fmla="val 50000"/>
              <a:gd name="adj2" fmla="val 50245"/>
            </a:avLst>
          </a:prstGeom>
          <a:solidFill>
            <a:srgbClr val="34B82F"/>
          </a:solidFill>
          <a:ln w="9525">
            <a:solidFill>
              <a:schemeClr val="tx1"/>
            </a:solidFill>
            <a:miter lim="800000"/>
            <a:headEnd/>
            <a:tailEnd/>
          </a:ln>
        </p:spPr>
        <p:txBody>
          <a:bodyPr wrap="none" anchor="ctr"/>
          <a:lstStyle/>
          <a:p>
            <a:endParaRPr lang="en-GB" dirty="0"/>
          </a:p>
        </p:txBody>
      </p:sp>
      <p:sp>
        <p:nvSpPr>
          <p:cNvPr id="54293" name="Rectangle 21"/>
          <p:cNvSpPr>
            <a:spLocks noChangeArrowheads="1"/>
          </p:cNvSpPr>
          <p:nvPr/>
        </p:nvSpPr>
        <p:spPr bwMode="auto">
          <a:xfrm>
            <a:off x="6084888" y="4205288"/>
            <a:ext cx="755650" cy="519112"/>
          </a:xfrm>
          <a:prstGeom prst="rect">
            <a:avLst/>
          </a:prstGeom>
          <a:noFill/>
          <a:ln w="9525">
            <a:noFill/>
            <a:miter lim="800000"/>
            <a:headEnd/>
            <a:tailEnd/>
          </a:ln>
        </p:spPr>
        <p:txBody>
          <a:bodyPr wrap="none">
            <a:spAutoFit/>
          </a:bodyPr>
          <a:lstStyle/>
          <a:p>
            <a:pPr algn="l"/>
            <a:r>
              <a:rPr lang="en-GB" sz="2800" dirty="0">
                <a:solidFill>
                  <a:srgbClr val="34B82F"/>
                </a:solidFill>
                <a:latin typeface="Times" pitchFamily="-128" charset="0"/>
                <a:cs typeface="Arial" charset="0"/>
              </a:rPr>
              <a:t>Na</a:t>
            </a:r>
            <a:r>
              <a:rPr lang="en-GB" sz="2800" baseline="30000" dirty="0">
                <a:solidFill>
                  <a:srgbClr val="34B82F"/>
                </a:solidFill>
                <a:latin typeface="Times" pitchFamily="-128" charset="0"/>
                <a:cs typeface="Arial" charset="0"/>
              </a:rPr>
              <a:t>+</a:t>
            </a:r>
            <a:endParaRPr lang="en-GB" sz="2800" dirty="0">
              <a:latin typeface="Times" pitchFamily="-128" charset="0"/>
              <a:cs typeface="Arial" charset="0"/>
            </a:endParaRPr>
          </a:p>
        </p:txBody>
      </p:sp>
      <p:sp>
        <p:nvSpPr>
          <p:cNvPr id="54294" name="Text Box 22"/>
          <p:cNvSpPr txBox="1">
            <a:spLocks noChangeArrowheads="1"/>
          </p:cNvSpPr>
          <p:nvPr/>
        </p:nvSpPr>
        <p:spPr bwMode="auto">
          <a:xfrm>
            <a:off x="1584325" y="4937125"/>
            <a:ext cx="2268538" cy="457200"/>
          </a:xfrm>
          <a:prstGeom prst="rect">
            <a:avLst/>
          </a:prstGeom>
          <a:noFill/>
          <a:ln w="9525">
            <a:noFill/>
            <a:miter lim="800000"/>
            <a:headEnd/>
            <a:tailEnd/>
          </a:ln>
        </p:spPr>
        <p:txBody>
          <a:bodyPr wrap="none">
            <a:spAutoFit/>
          </a:bodyPr>
          <a:lstStyle/>
          <a:p>
            <a:pPr algn="l"/>
            <a:r>
              <a:rPr lang="en-GB" sz="2400" b="0" dirty="0">
                <a:latin typeface="Times" pitchFamily="-128" charset="0"/>
                <a:cs typeface="Arial" charset="0"/>
              </a:rPr>
              <a:t>GABA</a:t>
            </a:r>
            <a:r>
              <a:rPr lang="en-GB" sz="2400" b="0" baseline="-25000" dirty="0">
                <a:latin typeface="Times" pitchFamily="-128" charset="0"/>
                <a:cs typeface="Arial" charset="0"/>
              </a:rPr>
              <a:t>A</a:t>
            </a:r>
            <a:r>
              <a:rPr lang="en-GB" sz="2400" b="0" dirty="0">
                <a:latin typeface="Times" pitchFamily="-128" charset="0"/>
                <a:cs typeface="Arial" charset="0"/>
              </a:rPr>
              <a:t> receptor</a:t>
            </a:r>
          </a:p>
        </p:txBody>
      </p:sp>
      <p:sp>
        <p:nvSpPr>
          <p:cNvPr id="54295" name="Text Box 23"/>
          <p:cNvSpPr txBox="1">
            <a:spLocks noChangeArrowheads="1"/>
          </p:cNvSpPr>
          <p:nvPr/>
        </p:nvSpPr>
        <p:spPr bwMode="auto">
          <a:xfrm>
            <a:off x="5699125" y="4937125"/>
            <a:ext cx="2419350" cy="822325"/>
          </a:xfrm>
          <a:prstGeom prst="rect">
            <a:avLst/>
          </a:prstGeom>
          <a:noFill/>
          <a:ln w="9525">
            <a:noFill/>
            <a:miter lim="800000"/>
            <a:headEnd/>
            <a:tailEnd/>
          </a:ln>
        </p:spPr>
        <p:txBody>
          <a:bodyPr wrap="none">
            <a:spAutoFit/>
          </a:bodyPr>
          <a:lstStyle/>
          <a:p>
            <a:pPr algn="l"/>
            <a:r>
              <a:rPr lang="en-GB" sz="2400" b="0" dirty="0">
                <a:latin typeface="Times" pitchFamily="-128" charset="0"/>
                <a:cs typeface="Arial" charset="0"/>
              </a:rPr>
              <a:t>Glutamate/AMPA</a:t>
            </a:r>
          </a:p>
          <a:p>
            <a:pPr algn="l"/>
            <a:r>
              <a:rPr lang="en-GB" sz="2400" b="0" dirty="0">
                <a:latin typeface="Times" pitchFamily="-128" charset="0"/>
                <a:cs typeface="Arial" charset="0"/>
              </a:rPr>
              <a:t>receptor</a:t>
            </a:r>
          </a:p>
        </p:txBody>
      </p:sp>
      <p:sp>
        <p:nvSpPr>
          <p:cNvPr id="54296" name="AutoShape 24"/>
          <p:cNvSpPr>
            <a:spLocks noChangeArrowheads="1"/>
          </p:cNvSpPr>
          <p:nvPr/>
        </p:nvSpPr>
        <p:spPr bwMode="auto">
          <a:xfrm rot="7920000">
            <a:off x="227012" y="1970088"/>
            <a:ext cx="3114675" cy="698500"/>
          </a:xfrm>
          <a:prstGeom prst="triangle">
            <a:avLst>
              <a:gd name="adj" fmla="val 50000"/>
            </a:avLst>
          </a:prstGeom>
          <a:solidFill>
            <a:srgbClr val="FA0529"/>
          </a:solidFill>
          <a:ln w="9525">
            <a:solidFill>
              <a:schemeClr val="tx1"/>
            </a:solidFill>
            <a:miter lim="800000"/>
            <a:headEnd/>
            <a:tailEnd/>
          </a:ln>
        </p:spPr>
        <p:txBody>
          <a:bodyPr rot="10800000" vert="eaVert" anchor="ctr"/>
          <a:lstStyle/>
          <a:p>
            <a:r>
              <a:rPr lang="en-GB" sz="2400" b="0" dirty="0">
                <a:latin typeface="Times" pitchFamily="-128" charset="0"/>
                <a:cs typeface="Arial" charset="0"/>
              </a:rPr>
              <a:t>GABA</a:t>
            </a:r>
          </a:p>
        </p:txBody>
      </p:sp>
      <p:sp>
        <p:nvSpPr>
          <p:cNvPr id="54297" name="AutoShape 25"/>
          <p:cNvSpPr>
            <a:spLocks noChangeArrowheads="1"/>
          </p:cNvSpPr>
          <p:nvPr/>
        </p:nvSpPr>
        <p:spPr bwMode="auto">
          <a:xfrm rot="7920000">
            <a:off x="4249737" y="1963738"/>
            <a:ext cx="2384425" cy="698500"/>
          </a:xfrm>
          <a:prstGeom prst="triangle">
            <a:avLst>
              <a:gd name="adj" fmla="val 50000"/>
            </a:avLst>
          </a:prstGeom>
          <a:solidFill>
            <a:srgbClr val="34B82F"/>
          </a:solidFill>
          <a:ln w="9525">
            <a:solidFill>
              <a:schemeClr val="tx1"/>
            </a:solidFill>
            <a:miter lim="800000"/>
            <a:headEnd/>
            <a:tailEnd/>
          </a:ln>
        </p:spPr>
        <p:txBody>
          <a:bodyPr rot="10800000" vert="eaVert" anchor="ctr">
            <a:spAutoFit/>
          </a:bodyPr>
          <a:lstStyle/>
          <a:p>
            <a:r>
              <a:rPr lang="en-GB" sz="2400" b="0" dirty="0">
                <a:latin typeface="Times" pitchFamily="-128" charset="0"/>
                <a:cs typeface="Arial" charset="0"/>
              </a:rPr>
              <a:t>Glu</a:t>
            </a:r>
          </a:p>
        </p:txBody>
      </p:sp>
      <p:sp>
        <p:nvSpPr>
          <p:cNvPr id="54298" name="Text Box 26"/>
          <p:cNvSpPr txBox="1">
            <a:spLocks noChangeArrowheads="1"/>
          </p:cNvSpPr>
          <p:nvPr/>
        </p:nvSpPr>
        <p:spPr bwMode="auto">
          <a:xfrm>
            <a:off x="1355725" y="5622925"/>
            <a:ext cx="2359025" cy="701675"/>
          </a:xfrm>
          <a:prstGeom prst="rect">
            <a:avLst/>
          </a:prstGeom>
          <a:noFill/>
          <a:ln w="9525">
            <a:noFill/>
            <a:miter lim="800000"/>
            <a:headEnd/>
            <a:tailEnd/>
          </a:ln>
        </p:spPr>
        <p:txBody>
          <a:bodyPr wrap="none">
            <a:spAutoFit/>
          </a:bodyPr>
          <a:lstStyle/>
          <a:p>
            <a:pPr algn="l"/>
            <a:r>
              <a:rPr lang="en-GB" sz="4000" dirty="0">
                <a:solidFill>
                  <a:srgbClr val="FA0529"/>
                </a:solidFill>
                <a:latin typeface="Times" pitchFamily="-128" charset="0"/>
                <a:cs typeface="Arial" charset="0"/>
              </a:rPr>
              <a:t>Inhibition</a:t>
            </a:r>
            <a:endParaRPr lang="en-GB" sz="2400" b="0" dirty="0">
              <a:latin typeface="Times" pitchFamily="-128" charset="0"/>
              <a:cs typeface="Arial" charset="0"/>
            </a:endParaRPr>
          </a:p>
        </p:txBody>
      </p:sp>
      <p:sp>
        <p:nvSpPr>
          <p:cNvPr id="54299" name="Text Box 27"/>
          <p:cNvSpPr txBox="1">
            <a:spLocks noChangeArrowheads="1"/>
          </p:cNvSpPr>
          <p:nvPr/>
        </p:nvSpPr>
        <p:spPr bwMode="auto">
          <a:xfrm>
            <a:off x="5511800" y="5668963"/>
            <a:ext cx="2413000" cy="701675"/>
          </a:xfrm>
          <a:prstGeom prst="rect">
            <a:avLst/>
          </a:prstGeom>
          <a:noFill/>
          <a:ln w="9525">
            <a:noFill/>
            <a:miter lim="800000"/>
            <a:headEnd/>
            <a:tailEnd/>
          </a:ln>
        </p:spPr>
        <p:txBody>
          <a:bodyPr wrap="none">
            <a:spAutoFit/>
          </a:bodyPr>
          <a:lstStyle/>
          <a:p>
            <a:pPr algn="l"/>
            <a:r>
              <a:rPr lang="en-GB" sz="4000" dirty="0">
                <a:solidFill>
                  <a:srgbClr val="34B82F"/>
                </a:solidFill>
                <a:latin typeface="Times" pitchFamily="-128" charset="0"/>
                <a:cs typeface="Arial" charset="0"/>
              </a:rPr>
              <a:t>Excitation</a:t>
            </a:r>
            <a:endParaRPr lang="en-GB" sz="2400" b="0" dirty="0">
              <a:latin typeface="Times" pitchFamily="-128" charset="0"/>
              <a:cs typeface="Arial" charset="0"/>
            </a:endParaRPr>
          </a:p>
        </p:txBody>
      </p:sp>
      <p:sp>
        <p:nvSpPr>
          <p:cNvPr id="28" name="Footer Placeholder 27"/>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blackWhite">
          <a:xfrm>
            <a:off x="5380038" y="1603375"/>
            <a:ext cx="3446462" cy="3644900"/>
          </a:xfrm>
          <a:prstGeom prst="rect">
            <a:avLst/>
          </a:prstGeom>
          <a:solidFill>
            <a:schemeClr val="bg2"/>
          </a:solidFill>
          <a:ln w="12700">
            <a:solidFill>
              <a:schemeClr val="tx1"/>
            </a:solidFill>
            <a:miter lim="800000"/>
            <a:headEnd type="none" w="sm" len="sm"/>
            <a:tailEnd type="none" w="sm" len="sm"/>
          </a:ln>
        </p:spPr>
        <p:txBody>
          <a:bodyPr wrap="none" anchor="ctr"/>
          <a:lstStyle/>
          <a:p>
            <a:endParaRPr lang="en-GB" dirty="0"/>
          </a:p>
        </p:txBody>
      </p:sp>
      <p:sp>
        <p:nvSpPr>
          <p:cNvPr id="58371" name="Rectangle 3"/>
          <p:cNvSpPr>
            <a:spLocks noChangeArrowheads="1"/>
          </p:cNvSpPr>
          <p:nvPr/>
        </p:nvSpPr>
        <p:spPr bwMode="blackWhite">
          <a:xfrm>
            <a:off x="1206500" y="1603375"/>
            <a:ext cx="3444875" cy="3644900"/>
          </a:xfrm>
          <a:prstGeom prst="rect">
            <a:avLst/>
          </a:prstGeom>
          <a:solidFill>
            <a:schemeClr val="bg2"/>
          </a:solidFill>
          <a:ln w="12700">
            <a:solidFill>
              <a:schemeClr val="tx1"/>
            </a:solidFill>
            <a:miter lim="800000"/>
            <a:headEnd type="none" w="sm" len="sm"/>
            <a:tailEnd type="none" w="sm" len="sm"/>
          </a:ln>
        </p:spPr>
        <p:txBody>
          <a:bodyPr wrap="none" anchor="ctr"/>
          <a:lstStyle/>
          <a:p>
            <a:endParaRPr lang="en-GB" dirty="0"/>
          </a:p>
        </p:txBody>
      </p:sp>
      <p:sp>
        <p:nvSpPr>
          <p:cNvPr id="58372" name="Rectangle 4"/>
          <p:cNvSpPr>
            <a:spLocks noGrp="1" noChangeArrowheads="1"/>
          </p:cNvSpPr>
          <p:nvPr>
            <p:ph type="title"/>
          </p:nvPr>
        </p:nvSpPr>
        <p:spPr/>
        <p:txBody>
          <a:bodyPr>
            <a:normAutofit fontScale="90000"/>
          </a:bodyPr>
          <a:lstStyle/>
          <a:p>
            <a:r>
              <a:rPr lang="en-GB" dirty="0" smtClean="0"/>
              <a:t> </a:t>
            </a:r>
            <a:r>
              <a:rPr lang="en-GB" sz="3200" dirty="0" smtClean="0">
                <a:latin typeface="Times New Roman" pitchFamily="18" charset="0"/>
                <a:cs typeface="Times New Roman" pitchFamily="18" charset="0"/>
              </a:rPr>
              <a:t>Cortical GABA Concentrations                                in Healthy and Depressed Subjects</a:t>
            </a:r>
          </a:p>
        </p:txBody>
      </p:sp>
      <p:sp>
        <p:nvSpPr>
          <p:cNvPr id="58373" name="Text Box 5"/>
          <p:cNvSpPr txBox="1">
            <a:spLocks noChangeArrowheads="1"/>
          </p:cNvSpPr>
          <p:nvPr/>
        </p:nvSpPr>
        <p:spPr bwMode="auto">
          <a:xfrm>
            <a:off x="160338" y="6327775"/>
            <a:ext cx="5534025" cy="336550"/>
          </a:xfrm>
          <a:prstGeom prst="rect">
            <a:avLst/>
          </a:prstGeom>
          <a:noFill/>
          <a:ln w="25400">
            <a:noFill/>
            <a:miter lim="800000"/>
            <a:headEnd/>
            <a:tailEnd/>
          </a:ln>
        </p:spPr>
        <p:txBody>
          <a:bodyPr wrap="none">
            <a:spAutoFit/>
          </a:bodyPr>
          <a:lstStyle/>
          <a:p>
            <a:pPr algn="l">
              <a:lnSpc>
                <a:spcPct val="80000"/>
              </a:lnSpc>
            </a:pPr>
            <a:r>
              <a:rPr lang="en-US" sz="2000" dirty="0">
                <a:solidFill>
                  <a:srgbClr val="FFCC00"/>
                </a:solidFill>
                <a:latin typeface="Arial Narrow" pitchFamily="34" charset="0"/>
                <a:cs typeface="Arial" charset="0"/>
              </a:rPr>
              <a:t>Sanacora et al. </a:t>
            </a:r>
            <a:r>
              <a:rPr lang="en-US" sz="2000" i="1" dirty="0">
                <a:solidFill>
                  <a:srgbClr val="FFCC00"/>
                </a:solidFill>
                <a:latin typeface="Arial Narrow" pitchFamily="34" charset="0"/>
                <a:cs typeface="Arial" charset="0"/>
              </a:rPr>
              <a:t>Arch Gen Psychiatry</a:t>
            </a:r>
            <a:r>
              <a:rPr lang="en-US" sz="2000" dirty="0">
                <a:solidFill>
                  <a:srgbClr val="FFCC00"/>
                </a:solidFill>
                <a:latin typeface="Arial Narrow" pitchFamily="34" charset="0"/>
                <a:cs typeface="Arial" charset="0"/>
              </a:rPr>
              <a:t>. 1999;56:1043-47.</a:t>
            </a:r>
          </a:p>
        </p:txBody>
      </p:sp>
      <p:sp>
        <p:nvSpPr>
          <p:cNvPr id="58374" name="Text Box 6"/>
          <p:cNvSpPr txBox="1">
            <a:spLocks noChangeArrowheads="1"/>
          </p:cNvSpPr>
          <p:nvPr/>
        </p:nvSpPr>
        <p:spPr bwMode="auto">
          <a:xfrm rot="-5400000">
            <a:off x="-1272436" y="3169236"/>
            <a:ext cx="3294172" cy="338554"/>
          </a:xfrm>
          <a:prstGeom prst="rect">
            <a:avLst/>
          </a:prstGeom>
          <a:noFill/>
          <a:ln w="28575">
            <a:noFill/>
            <a:miter lim="800000"/>
            <a:headEnd type="none" w="sm" len="sm"/>
            <a:tailEnd type="none" w="sm" len="sm"/>
          </a:ln>
        </p:spPr>
        <p:txBody>
          <a:bodyPr wrap="none">
            <a:spAutoFit/>
          </a:bodyPr>
          <a:lstStyle/>
          <a:p>
            <a:pPr>
              <a:lnSpc>
                <a:spcPct val="80000"/>
              </a:lnSpc>
            </a:pPr>
            <a:r>
              <a:rPr lang="en-GB" sz="2000" dirty="0">
                <a:latin typeface="Arial Narrow" pitchFamily="34" charset="0"/>
                <a:cs typeface="Arial" charset="0"/>
              </a:rPr>
              <a:t>Cortical GABA mmole s’Kg Brain </a:t>
            </a:r>
            <a:endParaRPr lang="en-US" sz="2000" b="0" dirty="0">
              <a:latin typeface="Arial Narrow" pitchFamily="34" charset="0"/>
              <a:cs typeface="Arial" charset="0"/>
            </a:endParaRPr>
          </a:p>
        </p:txBody>
      </p:sp>
      <p:sp>
        <p:nvSpPr>
          <p:cNvPr id="58375" name="Line 7"/>
          <p:cNvSpPr>
            <a:spLocks noChangeShapeType="1"/>
          </p:cNvSpPr>
          <p:nvPr/>
        </p:nvSpPr>
        <p:spPr bwMode="auto">
          <a:xfrm>
            <a:off x="1203325" y="1604963"/>
            <a:ext cx="0" cy="3606800"/>
          </a:xfrm>
          <a:prstGeom prst="line">
            <a:avLst/>
          </a:prstGeom>
          <a:noFill/>
          <a:ln w="9525">
            <a:solidFill>
              <a:schemeClr val="tx1"/>
            </a:solidFill>
            <a:round/>
            <a:headEnd/>
            <a:tailEnd/>
          </a:ln>
        </p:spPr>
        <p:txBody>
          <a:bodyPr wrap="none" anchor="ctr"/>
          <a:lstStyle/>
          <a:p>
            <a:endParaRPr lang="en-GB" dirty="0"/>
          </a:p>
        </p:txBody>
      </p:sp>
      <p:sp>
        <p:nvSpPr>
          <p:cNvPr id="58376" name="Line 8"/>
          <p:cNvSpPr>
            <a:spLocks noChangeShapeType="1"/>
          </p:cNvSpPr>
          <p:nvPr/>
        </p:nvSpPr>
        <p:spPr bwMode="auto">
          <a:xfrm>
            <a:off x="1162050" y="5251450"/>
            <a:ext cx="3492500" cy="0"/>
          </a:xfrm>
          <a:prstGeom prst="line">
            <a:avLst/>
          </a:prstGeom>
          <a:noFill/>
          <a:ln w="9525">
            <a:solidFill>
              <a:schemeClr val="tx1"/>
            </a:solidFill>
            <a:round/>
            <a:headEnd/>
            <a:tailEnd/>
          </a:ln>
        </p:spPr>
        <p:txBody>
          <a:bodyPr wrap="none" anchor="ctr"/>
          <a:lstStyle/>
          <a:p>
            <a:endParaRPr lang="en-GB" dirty="0"/>
          </a:p>
        </p:txBody>
      </p:sp>
      <p:sp>
        <p:nvSpPr>
          <p:cNvPr id="58377" name="Line 9"/>
          <p:cNvSpPr>
            <a:spLocks noChangeShapeType="1"/>
          </p:cNvSpPr>
          <p:nvPr/>
        </p:nvSpPr>
        <p:spPr bwMode="auto">
          <a:xfrm flipH="1">
            <a:off x="1050925" y="1604963"/>
            <a:ext cx="152400" cy="0"/>
          </a:xfrm>
          <a:prstGeom prst="line">
            <a:avLst/>
          </a:prstGeom>
          <a:noFill/>
          <a:ln w="9525">
            <a:solidFill>
              <a:schemeClr val="tx1"/>
            </a:solidFill>
            <a:round/>
            <a:headEnd/>
            <a:tailEnd/>
          </a:ln>
        </p:spPr>
        <p:txBody>
          <a:bodyPr wrap="none" anchor="ctr"/>
          <a:lstStyle/>
          <a:p>
            <a:endParaRPr lang="en-GB" dirty="0"/>
          </a:p>
        </p:txBody>
      </p:sp>
      <p:sp>
        <p:nvSpPr>
          <p:cNvPr id="58378" name="Line 10"/>
          <p:cNvSpPr>
            <a:spLocks noChangeShapeType="1"/>
          </p:cNvSpPr>
          <p:nvPr/>
        </p:nvSpPr>
        <p:spPr bwMode="auto">
          <a:xfrm flipH="1">
            <a:off x="1050925" y="2817813"/>
            <a:ext cx="152400" cy="0"/>
          </a:xfrm>
          <a:prstGeom prst="line">
            <a:avLst/>
          </a:prstGeom>
          <a:noFill/>
          <a:ln w="9525">
            <a:solidFill>
              <a:schemeClr val="tx1"/>
            </a:solidFill>
            <a:round/>
            <a:headEnd/>
            <a:tailEnd/>
          </a:ln>
        </p:spPr>
        <p:txBody>
          <a:bodyPr wrap="none" anchor="ctr"/>
          <a:lstStyle/>
          <a:p>
            <a:endParaRPr lang="en-GB" dirty="0"/>
          </a:p>
        </p:txBody>
      </p:sp>
      <p:sp>
        <p:nvSpPr>
          <p:cNvPr id="58379" name="Line 11"/>
          <p:cNvSpPr>
            <a:spLocks noChangeShapeType="1"/>
          </p:cNvSpPr>
          <p:nvPr/>
        </p:nvSpPr>
        <p:spPr bwMode="auto">
          <a:xfrm flipH="1">
            <a:off x="1050925" y="4030663"/>
            <a:ext cx="152400" cy="0"/>
          </a:xfrm>
          <a:prstGeom prst="line">
            <a:avLst/>
          </a:prstGeom>
          <a:noFill/>
          <a:ln w="9525">
            <a:solidFill>
              <a:schemeClr val="tx1"/>
            </a:solidFill>
            <a:round/>
            <a:headEnd/>
            <a:tailEnd/>
          </a:ln>
        </p:spPr>
        <p:txBody>
          <a:bodyPr wrap="none" anchor="ctr"/>
          <a:lstStyle/>
          <a:p>
            <a:endParaRPr lang="en-GB" dirty="0"/>
          </a:p>
        </p:txBody>
      </p:sp>
      <p:sp>
        <p:nvSpPr>
          <p:cNvPr id="58380" name="Text Box 12"/>
          <p:cNvSpPr txBox="1">
            <a:spLocks noChangeArrowheads="1"/>
          </p:cNvSpPr>
          <p:nvPr/>
        </p:nvSpPr>
        <p:spPr bwMode="auto">
          <a:xfrm>
            <a:off x="649288" y="3879850"/>
            <a:ext cx="473075" cy="336550"/>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1.0</a:t>
            </a:r>
          </a:p>
        </p:txBody>
      </p:sp>
      <p:sp>
        <p:nvSpPr>
          <p:cNvPr id="58381" name="Text Box 13"/>
          <p:cNvSpPr txBox="1">
            <a:spLocks noChangeArrowheads="1"/>
          </p:cNvSpPr>
          <p:nvPr/>
        </p:nvSpPr>
        <p:spPr bwMode="auto">
          <a:xfrm>
            <a:off x="649288" y="2673350"/>
            <a:ext cx="473075" cy="336550"/>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2.0</a:t>
            </a:r>
          </a:p>
        </p:txBody>
      </p:sp>
      <p:sp>
        <p:nvSpPr>
          <p:cNvPr id="58382" name="Text Box 14"/>
          <p:cNvSpPr txBox="1">
            <a:spLocks noChangeArrowheads="1"/>
          </p:cNvSpPr>
          <p:nvPr/>
        </p:nvSpPr>
        <p:spPr bwMode="auto">
          <a:xfrm>
            <a:off x="649288" y="1466850"/>
            <a:ext cx="473075" cy="336550"/>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3.0</a:t>
            </a:r>
          </a:p>
        </p:txBody>
      </p:sp>
      <p:sp>
        <p:nvSpPr>
          <p:cNvPr id="58383" name="Text Box 15"/>
          <p:cNvSpPr txBox="1">
            <a:spLocks noChangeArrowheads="1"/>
          </p:cNvSpPr>
          <p:nvPr/>
        </p:nvSpPr>
        <p:spPr bwMode="auto">
          <a:xfrm>
            <a:off x="649288" y="5086350"/>
            <a:ext cx="473075" cy="336550"/>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0.0</a:t>
            </a:r>
          </a:p>
        </p:txBody>
      </p:sp>
      <p:sp>
        <p:nvSpPr>
          <p:cNvPr id="58384" name="Line 16"/>
          <p:cNvSpPr>
            <a:spLocks noChangeShapeType="1"/>
          </p:cNvSpPr>
          <p:nvPr/>
        </p:nvSpPr>
        <p:spPr bwMode="auto">
          <a:xfrm>
            <a:off x="2003425" y="5251450"/>
            <a:ext cx="0" cy="157163"/>
          </a:xfrm>
          <a:prstGeom prst="line">
            <a:avLst/>
          </a:prstGeom>
          <a:noFill/>
          <a:ln w="9525">
            <a:solidFill>
              <a:schemeClr val="tx1"/>
            </a:solidFill>
            <a:round/>
            <a:headEnd/>
            <a:tailEnd/>
          </a:ln>
        </p:spPr>
        <p:txBody>
          <a:bodyPr wrap="none" anchor="ctr"/>
          <a:lstStyle/>
          <a:p>
            <a:endParaRPr lang="en-GB" dirty="0"/>
          </a:p>
        </p:txBody>
      </p:sp>
      <p:sp>
        <p:nvSpPr>
          <p:cNvPr id="58385" name="Text Box 17"/>
          <p:cNvSpPr txBox="1">
            <a:spLocks noChangeArrowheads="1"/>
          </p:cNvSpPr>
          <p:nvPr/>
        </p:nvSpPr>
        <p:spPr bwMode="auto">
          <a:xfrm>
            <a:off x="1525588" y="5443538"/>
            <a:ext cx="936625" cy="581025"/>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Healthy</a:t>
            </a:r>
            <a:br>
              <a:rPr lang="en-GB" sz="2000" dirty="0">
                <a:latin typeface="Arial Narrow" pitchFamily="34" charset="0"/>
                <a:cs typeface="Arial" charset="0"/>
              </a:rPr>
            </a:br>
            <a:r>
              <a:rPr lang="en-GB" sz="2000" dirty="0">
                <a:latin typeface="Arial Narrow" pitchFamily="34" charset="0"/>
                <a:cs typeface="Arial" charset="0"/>
              </a:rPr>
              <a:t>Males</a:t>
            </a:r>
          </a:p>
        </p:txBody>
      </p:sp>
      <p:sp>
        <p:nvSpPr>
          <p:cNvPr id="58386" name="Oval 18"/>
          <p:cNvSpPr>
            <a:spLocks noChangeArrowheads="1"/>
          </p:cNvSpPr>
          <p:nvPr/>
        </p:nvSpPr>
        <p:spPr bwMode="auto">
          <a:xfrm>
            <a:off x="2003425" y="2894013"/>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387" name="Oval 19"/>
          <p:cNvSpPr>
            <a:spLocks noChangeArrowheads="1"/>
          </p:cNvSpPr>
          <p:nvPr/>
        </p:nvSpPr>
        <p:spPr bwMode="auto">
          <a:xfrm>
            <a:off x="1868488" y="3908425"/>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388" name="Oval 20"/>
          <p:cNvSpPr>
            <a:spLocks noChangeArrowheads="1"/>
          </p:cNvSpPr>
          <p:nvPr/>
        </p:nvSpPr>
        <p:spPr bwMode="auto">
          <a:xfrm>
            <a:off x="2127250" y="3908425"/>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389" name="Oval 21"/>
          <p:cNvSpPr>
            <a:spLocks noChangeArrowheads="1"/>
          </p:cNvSpPr>
          <p:nvPr/>
        </p:nvSpPr>
        <p:spPr bwMode="auto">
          <a:xfrm>
            <a:off x="2003425" y="3851275"/>
            <a:ext cx="152400" cy="155575"/>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390" name="Oval 22"/>
          <p:cNvSpPr>
            <a:spLocks noChangeArrowheads="1"/>
          </p:cNvSpPr>
          <p:nvPr/>
        </p:nvSpPr>
        <p:spPr bwMode="auto">
          <a:xfrm>
            <a:off x="2003425" y="4011613"/>
            <a:ext cx="152400" cy="155575"/>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391" name="Line 23"/>
          <p:cNvSpPr>
            <a:spLocks noChangeShapeType="1"/>
          </p:cNvSpPr>
          <p:nvPr/>
        </p:nvSpPr>
        <p:spPr bwMode="auto">
          <a:xfrm>
            <a:off x="3976688" y="5251450"/>
            <a:ext cx="0" cy="157163"/>
          </a:xfrm>
          <a:prstGeom prst="line">
            <a:avLst/>
          </a:prstGeom>
          <a:noFill/>
          <a:ln w="9525">
            <a:solidFill>
              <a:schemeClr val="tx1"/>
            </a:solidFill>
            <a:round/>
            <a:headEnd/>
            <a:tailEnd/>
          </a:ln>
        </p:spPr>
        <p:txBody>
          <a:bodyPr wrap="none" anchor="ctr"/>
          <a:lstStyle/>
          <a:p>
            <a:endParaRPr lang="en-GB" dirty="0"/>
          </a:p>
        </p:txBody>
      </p:sp>
      <p:sp>
        <p:nvSpPr>
          <p:cNvPr id="58392" name="Text Box 24"/>
          <p:cNvSpPr txBox="1">
            <a:spLocks noChangeArrowheads="1"/>
          </p:cNvSpPr>
          <p:nvPr/>
        </p:nvSpPr>
        <p:spPr bwMode="auto">
          <a:xfrm>
            <a:off x="3268663" y="5443538"/>
            <a:ext cx="1249362" cy="581025"/>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Depressed</a:t>
            </a:r>
            <a:br>
              <a:rPr lang="en-GB" sz="2000" dirty="0">
                <a:latin typeface="Arial Narrow" pitchFamily="34" charset="0"/>
                <a:cs typeface="Arial" charset="0"/>
              </a:rPr>
            </a:br>
            <a:r>
              <a:rPr lang="en-GB" sz="2000" dirty="0">
                <a:latin typeface="Arial Narrow" pitchFamily="34" charset="0"/>
                <a:cs typeface="Arial" charset="0"/>
              </a:rPr>
              <a:t>Males</a:t>
            </a:r>
          </a:p>
        </p:txBody>
      </p:sp>
      <p:sp>
        <p:nvSpPr>
          <p:cNvPr id="58393" name="Line 25"/>
          <p:cNvSpPr>
            <a:spLocks noChangeShapeType="1"/>
          </p:cNvSpPr>
          <p:nvPr/>
        </p:nvSpPr>
        <p:spPr bwMode="auto">
          <a:xfrm>
            <a:off x="1879600" y="3902075"/>
            <a:ext cx="390525" cy="0"/>
          </a:xfrm>
          <a:prstGeom prst="line">
            <a:avLst/>
          </a:prstGeom>
          <a:noFill/>
          <a:ln w="9525">
            <a:solidFill>
              <a:schemeClr val="tx1"/>
            </a:solidFill>
            <a:round/>
            <a:headEnd/>
            <a:tailEnd/>
          </a:ln>
        </p:spPr>
        <p:txBody>
          <a:bodyPr wrap="none" anchor="ctr"/>
          <a:lstStyle/>
          <a:p>
            <a:endParaRPr lang="en-GB" dirty="0"/>
          </a:p>
        </p:txBody>
      </p:sp>
      <p:sp>
        <p:nvSpPr>
          <p:cNvPr id="58394" name="Oval 26"/>
          <p:cNvSpPr>
            <a:spLocks noChangeArrowheads="1"/>
          </p:cNvSpPr>
          <p:nvPr/>
        </p:nvSpPr>
        <p:spPr bwMode="auto">
          <a:xfrm>
            <a:off x="1868488" y="3575050"/>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395" name="Oval 27"/>
          <p:cNvSpPr>
            <a:spLocks noChangeArrowheads="1"/>
          </p:cNvSpPr>
          <p:nvPr/>
        </p:nvSpPr>
        <p:spPr bwMode="auto">
          <a:xfrm>
            <a:off x="2127250" y="3575050"/>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396" name="Oval 28"/>
          <p:cNvSpPr>
            <a:spLocks noChangeArrowheads="1"/>
          </p:cNvSpPr>
          <p:nvPr/>
        </p:nvSpPr>
        <p:spPr bwMode="auto">
          <a:xfrm>
            <a:off x="2003425" y="3479800"/>
            <a:ext cx="152400" cy="157163"/>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397" name="Text Box 29"/>
          <p:cNvSpPr txBox="1">
            <a:spLocks noChangeArrowheads="1"/>
          </p:cNvSpPr>
          <p:nvPr/>
        </p:nvSpPr>
        <p:spPr bwMode="auto">
          <a:xfrm>
            <a:off x="649288" y="3276600"/>
            <a:ext cx="473075" cy="336550"/>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1.5</a:t>
            </a:r>
          </a:p>
        </p:txBody>
      </p:sp>
      <p:sp>
        <p:nvSpPr>
          <p:cNvPr id="58398" name="Text Box 30"/>
          <p:cNvSpPr txBox="1">
            <a:spLocks noChangeArrowheads="1"/>
          </p:cNvSpPr>
          <p:nvPr/>
        </p:nvSpPr>
        <p:spPr bwMode="auto">
          <a:xfrm>
            <a:off x="649288" y="2070100"/>
            <a:ext cx="473075" cy="336550"/>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2.5</a:t>
            </a:r>
          </a:p>
        </p:txBody>
      </p:sp>
      <p:sp>
        <p:nvSpPr>
          <p:cNvPr id="58399" name="Oval 31"/>
          <p:cNvSpPr>
            <a:spLocks noChangeArrowheads="1"/>
          </p:cNvSpPr>
          <p:nvPr/>
        </p:nvSpPr>
        <p:spPr bwMode="auto">
          <a:xfrm>
            <a:off x="1868488" y="3403600"/>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00" name="Oval 32"/>
          <p:cNvSpPr>
            <a:spLocks noChangeArrowheads="1"/>
          </p:cNvSpPr>
          <p:nvPr/>
        </p:nvSpPr>
        <p:spPr bwMode="auto">
          <a:xfrm>
            <a:off x="2127250" y="3403600"/>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01" name="Oval 33"/>
          <p:cNvSpPr>
            <a:spLocks noChangeArrowheads="1"/>
          </p:cNvSpPr>
          <p:nvPr/>
        </p:nvSpPr>
        <p:spPr bwMode="auto">
          <a:xfrm>
            <a:off x="2003425" y="3244850"/>
            <a:ext cx="152400" cy="157163"/>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02" name="Line 34"/>
          <p:cNvSpPr>
            <a:spLocks noChangeShapeType="1"/>
          </p:cNvSpPr>
          <p:nvPr/>
        </p:nvSpPr>
        <p:spPr bwMode="auto">
          <a:xfrm>
            <a:off x="1879600" y="3398838"/>
            <a:ext cx="390525" cy="0"/>
          </a:xfrm>
          <a:prstGeom prst="line">
            <a:avLst/>
          </a:prstGeom>
          <a:noFill/>
          <a:ln w="9525">
            <a:solidFill>
              <a:schemeClr val="tx1"/>
            </a:solidFill>
            <a:round/>
            <a:headEnd/>
            <a:tailEnd/>
          </a:ln>
        </p:spPr>
        <p:txBody>
          <a:bodyPr wrap="none" anchor="ctr"/>
          <a:lstStyle/>
          <a:p>
            <a:endParaRPr lang="en-GB" dirty="0"/>
          </a:p>
        </p:txBody>
      </p:sp>
      <p:sp>
        <p:nvSpPr>
          <p:cNvPr id="58403" name="Oval 35"/>
          <p:cNvSpPr>
            <a:spLocks noChangeArrowheads="1"/>
          </p:cNvSpPr>
          <p:nvPr/>
        </p:nvSpPr>
        <p:spPr bwMode="auto">
          <a:xfrm>
            <a:off x="3744913" y="4737100"/>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04" name="Oval 36"/>
          <p:cNvSpPr>
            <a:spLocks noChangeArrowheads="1"/>
          </p:cNvSpPr>
          <p:nvPr/>
        </p:nvSpPr>
        <p:spPr bwMode="auto">
          <a:xfrm>
            <a:off x="4003675" y="4737100"/>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05" name="Oval 37"/>
          <p:cNvSpPr>
            <a:spLocks noChangeArrowheads="1"/>
          </p:cNvSpPr>
          <p:nvPr/>
        </p:nvSpPr>
        <p:spPr bwMode="auto">
          <a:xfrm>
            <a:off x="3868738" y="4840288"/>
            <a:ext cx="152400" cy="155575"/>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06" name="Line 38"/>
          <p:cNvSpPr>
            <a:spLocks noChangeShapeType="1"/>
          </p:cNvSpPr>
          <p:nvPr/>
        </p:nvSpPr>
        <p:spPr bwMode="auto">
          <a:xfrm>
            <a:off x="3756025" y="4718050"/>
            <a:ext cx="390525" cy="0"/>
          </a:xfrm>
          <a:prstGeom prst="line">
            <a:avLst/>
          </a:prstGeom>
          <a:noFill/>
          <a:ln w="9525">
            <a:solidFill>
              <a:schemeClr val="tx1"/>
            </a:solidFill>
            <a:round/>
            <a:headEnd/>
            <a:tailEnd/>
          </a:ln>
        </p:spPr>
        <p:txBody>
          <a:bodyPr wrap="none" anchor="ctr"/>
          <a:lstStyle/>
          <a:p>
            <a:endParaRPr lang="en-GB" dirty="0"/>
          </a:p>
        </p:txBody>
      </p:sp>
      <p:sp>
        <p:nvSpPr>
          <p:cNvPr id="58407" name="Text Box 39"/>
          <p:cNvSpPr txBox="1">
            <a:spLocks noChangeArrowheads="1"/>
          </p:cNvSpPr>
          <p:nvPr/>
        </p:nvSpPr>
        <p:spPr bwMode="auto">
          <a:xfrm>
            <a:off x="649288" y="4483100"/>
            <a:ext cx="473075" cy="336550"/>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0.5</a:t>
            </a:r>
          </a:p>
        </p:txBody>
      </p:sp>
      <p:sp>
        <p:nvSpPr>
          <p:cNvPr id="58408" name="Oval 40"/>
          <p:cNvSpPr>
            <a:spLocks noChangeArrowheads="1"/>
          </p:cNvSpPr>
          <p:nvPr/>
        </p:nvSpPr>
        <p:spPr bwMode="auto">
          <a:xfrm>
            <a:off x="3744913" y="4375150"/>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09" name="Oval 41"/>
          <p:cNvSpPr>
            <a:spLocks noChangeArrowheads="1"/>
          </p:cNvSpPr>
          <p:nvPr/>
        </p:nvSpPr>
        <p:spPr bwMode="auto">
          <a:xfrm>
            <a:off x="4003675" y="4375150"/>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10" name="Oval 42"/>
          <p:cNvSpPr>
            <a:spLocks noChangeArrowheads="1"/>
          </p:cNvSpPr>
          <p:nvPr/>
        </p:nvSpPr>
        <p:spPr bwMode="auto">
          <a:xfrm>
            <a:off x="3868738" y="4478338"/>
            <a:ext cx="152400" cy="155575"/>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11" name="Line 43"/>
          <p:cNvSpPr>
            <a:spLocks noChangeShapeType="1"/>
          </p:cNvSpPr>
          <p:nvPr/>
        </p:nvSpPr>
        <p:spPr bwMode="auto">
          <a:xfrm>
            <a:off x="3756025" y="4381500"/>
            <a:ext cx="390525" cy="0"/>
          </a:xfrm>
          <a:prstGeom prst="line">
            <a:avLst/>
          </a:prstGeom>
          <a:noFill/>
          <a:ln w="9525">
            <a:solidFill>
              <a:schemeClr val="tx1"/>
            </a:solidFill>
            <a:round/>
            <a:headEnd/>
            <a:tailEnd/>
          </a:ln>
        </p:spPr>
        <p:txBody>
          <a:bodyPr wrap="none" anchor="ctr"/>
          <a:lstStyle/>
          <a:p>
            <a:endParaRPr lang="en-GB" dirty="0"/>
          </a:p>
        </p:txBody>
      </p:sp>
      <p:sp>
        <p:nvSpPr>
          <p:cNvPr id="58412" name="Oval 44"/>
          <p:cNvSpPr>
            <a:spLocks noChangeArrowheads="1"/>
          </p:cNvSpPr>
          <p:nvPr/>
        </p:nvSpPr>
        <p:spPr bwMode="auto">
          <a:xfrm>
            <a:off x="3868738" y="4319588"/>
            <a:ext cx="152400" cy="155575"/>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13" name="Oval 45"/>
          <p:cNvSpPr>
            <a:spLocks noChangeArrowheads="1"/>
          </p:cNvSpPr>
          <p:nvPr/>
        </p:nvSpPr>
        <p:spPr bwMode="auto">
          <a:xfrm>
            <a:off x="3868738" y="4186238"/>
            <a:ext cx="152400" cy="155575"/>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14" name="Line 46"/>
          <p:cNvSpPr>
            <a:spLocks noChangeShapeType="1"/>
          </p:cNvSpPr>
          <p:nvPr/>
        </p:nvSpPr>
        <p:spPr bwMode="auto">
          <a:xfrm>
            <a:off x="3621088" y="4556125"/>
            <a:ext cx="658812" cy="0"/>
          </a:xfrm>
          <a:prstGeom prst="line">
            <a:avLst/>
          </a:prstGeom>
          <a:noFill/>
          <a:ln w="9525">
            <a:solidFill>
              <a:schemeClr val="tx1"/>
            </a:solidFill>
            <a:round/>
            <a:headEnd/>
            <a:tailEnd/>
          </a:ln>
        </p:spPr>
        <p:txBody>
          <a:bodyPr wrap="none" anchor="ctr"/>
          <a:lstStyle/>
          <a:p>
            <a:endParaRPr lang="en-GB" dirty="0"/>
          </a:p>
        </p:txBody>
      </p:sp>
      <p:sp>
        <p:nvSpPr>
          <p:cNvPr id="58415" name="Line 47"/>
          <p:cNvSpPr>
            <a:spLocks noChangeShapeType="1"/>
          </p:cNvSpPr>
          <p:nvPr/>
        </p:nvSpPr>
        <p:spPr bwMode="auto">
          <a:xfrm flipH="1">
            <a:off x="1050925" y="3424238"/>
            <a:ext cx="152400" cy="0"/>
          </a:xfrm>
          <a:prstGeom prst="line">
            <a:avLst/>
          </a:prstGeom>
          <a:noFill/>
          <a:ln w="9525">
            <a:solidFill>
              <a:schemeClr val="tx1"/>
            </a:solidFill>
            <a:round/>
            <a:headEnd/>
            <a:tailEnd/>
          </a:ln>
        </p:spPr>
        <p:txBody>
          <a:bodyPr wrap="none" anchor="ctr"/>
          <a:lstStyle/>
          <a:p>
            <a:endParaRPr lang="en-GB" dirty="0"/>
          </a:p>
        </p:txBody>
      </p:sp>
      <p:sp>
        <p:nvSpPr>
          <p:cNvPr id="58416" name="Line 48"/>
          <p:cNvSpPr>
            <a:spLocks noChangeShapeType="1"/>
          </p:cNvSpPr>
          <p:nvPr/>
        </p:nvSpPr>
        <p:spPr bwMode="auto">
          <a:xfrm flipH="1">
            <a:off x="1050925" y="4637088"/>
            <a:ext cx="152400" cy="0"/>
          </a:xfrm>
          <a:prstGeom prst="line">
            <a:avLst/>
          </a:prstGeom>
          <a:noFill/>
          <a:ln w="9525">
            <a:solidFill>
              <a:schemeClr val="tx1"/>
            </a:solidFill>
            <a:round/>
            <a:headEnd/>
            <a:tailEnd/>
          </a:ln>
        </p:spPr>
        <p:txBody>
          <a:bodyPr wrap="none" anchor="ctr"/>
          <a:lstStyle/>
          <a:p>
            <a:endParaRPr lang="en-GB" dirty="0"/>
          </a:p>
        </p:txBody>
      </p:sp>
      <p:sp>
        <p:nvSpPr>
          <p:cNvPr id="58417" name="Line 49"/>
          <p:cNvSpPr>
            <a:spLocks noChangeShapeType="1"/>
          </p:cNvSpPr>
          <p:nvPr/>
        </p:nvSpPr>
        <p:spPr bwMode="auto">
          <a:xfrm flipH="1">
            <a:off x="1050925" y="2211388"/>
            <a:ext cx="152400" cy="0"/>
          </a:xfrm>
          <a:prstGeom prst="line">
            <a:avLst/>
          </a:prstGeom>
          <a:noFill/>
          <a:ln w="9525">
            <a:solidFill>
              <a:schemeClr val="tx1"/>
            </a:solidFill>
            <a:round/>
            <a:headEnd/>
            <a:tailEnd/>
          </a:ln>
        </p:spPr>
        <p:txBody>
          <a:bodyPr wrap="none" anchor="ctr"/>
          <a:lstStyle/>
          <a:p>
            <a:endParaRPr lang="en-GB" dirty="0"/>
          </a:p>
        </p:txBody>
      </p:sp>
      <p:sp>
        <p:nvSpPr>
          <p:cNvPr id="58418" name="Line 50"/>
          <p:cNvSpPr>
            <a:spLocks noChangeShapeType="1"/>
          </p:cNvSpPr>
          <p:nvPr/>
        </p:nvSpPr>
        <p:spPr bwMode="auto">
          <a:xfrm flipH="1">
            <a:off x="1050925" y="5243513"/>
            <a:ext cx="152400" cy="0"/>
          </a:xfrm>
          <a:prstGeom prst="line">
            <a:avLst/>
          </a:prstGeom>
          <a:noFill/>
          <a:ln w="9525">
            <a:solidFill>
              <a:schemeClr val="tx1"/>
            </a:solidFill>
            <a:round/>
            <a:headEnd/>
            <a:tailEnd/>
          </a:ln>
        </p:spPr>
        <p:txBody>
          <a:bodyPr wrap="none" anchor="ctr"/>
          <a:lstStyle/>
          <a:p>
            <a:endParaRPr lang="en-GB" dirty="0"/>
          </a:p>
        </p:txBody>
      </p:sp>
      <p:sp>
        <p:nvSpPr>
          <p:cNvPr id="58419" name="Line 51"/>
          <p:cNvSpPr>
            <a:spLocks noChangeShapeType="1"/>
          </p:cNvSpPr>
          <p:nvPr/>
        </p:nvSpPr>
        <p:spPr bwMode="auto">
          <a:xfrm>
            <a:off x="5378450" y="1604963"/>
            <a:ext cx="0" cy="3606800"/>
          </a:xfrm>
          <a:prstGeom prst="line">
            <a:avLst/>
          </a:prstGeom>
          <a:noFill/>
          <a:ln w="9525">
            <a:solidFill>
              <a:schemeClr val="tx1"/>
            </a:solidFill>
            <a:round/>
            <a:headEnd/>
            <a:tailEnd/>
          </a:ln>
        </p:spPr>
        <p:txBody>
          <a:bodyPr wrap="none" anchor="ctr"/>
          <a:lstStyle/>
          <a:p>
            <a:endParaRPr lang="en-GB" dirty="0"/>
          </a:p>
        </p:txBody>
      </p:sp>
      <p:sp>
        <p:nvSpPr>
          <p:cNvPr id="58420" name="Line 52"/>
          <p:cNvSpPr>
            <a:spLocks noChangeShapeType="1"/>
          </p:cNvSpPr>
          <p:nvPr/>
        </p:nvSpPr>
        <p:spPr bwMode="auto">
          <a:xfrm>
            <a:off x="5149850" y="5251450"/>
            <a:ext cx="3679825" cy="0"/>
          </a:xfrm>
          <a:prstGeom prst="line">
            <a:avLst/>
          </a:prstGeom>
          <a:noFill/>
          <a:ln w="9525">
            <a:solidFill>
              <a:schemeClr val="tx1"/>
            </a:solidFill>
            <a:round/>
            <a:headEnd/>
            <a:tailEnd/>
          </a:ln>
        </p:spPr>
        <p:txBody>
          <a:bodyPr wrap="none" anchor="ctr"/>
          <a:lstStyle/>
          <a:p>
            <a:endParaRPr lang="en-GB" dirty="0"/>
          </a:p>
        </p:txBody>
      </p:sp>
      <p:sp>
        <p:nvSpPr>
          <p:cNvPr id="58421" name="Line 53"/>
          <p:cNvSpPr>
            <a:spLocks noChangeShapeType="1"/>
          </p:cNvSpPr>
          <p:nvPr/>
        </p:nvSpPr>
        <p:spPr bwMode="auto">
          <a:xfrm>
            <a:off x="6178550" y="5251450"/>
            <a:ext cx="0" cy="157163"/>
          </a:xfrm>
          <a:prstGeom prst="line">
            <a:avLst/>
          </a:prstGeom>
          <a:noFill/>
          <a:ln w="9525">
            <a:solidFill>
              <a:schemeClr val="tx1"/>
            </a:solidFill>
            <a:round/>
            <a:headEnd/>
            <a:tailEnd/>
          </a:ln>
        </p:spPr>
        <p:txBody>
          <a:bodyPr wrap="none" anchor="ctr"/>
          <a:lstStyle/>
          <a:p>
            <a:endParaRPr lang="en-GB" dirty="0"/>
          </a:p>
        </p:txBody>
      </p:sp>
      <p:sp>
        <p:nvSpPr>
          <p:cNvPr id="58422" name="Text Box 54"/>
          <p:cNvSpPr txBox="1">
            <a:spLocks noChangeArrowheads="1"/>
          </p:cNvSpPr>
          <p:nvPr/>
        </p:nvSpPr>
        <p:spPr bwMode="auto">
          <a:xfrm>
            <a:off x="5661025" y="5443538"/>
            <a:ext cx="1017588" cy="581025"/>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Healthy</a:t>
            </a:r>
            <a:br>
              <a:rPr lang="en-GB" sz="2000" dirty="0">
                <a:latin typeface="Arial Narrow" pitchFamily="34" charset="0"/>
                <a:cs typeface="Arial" charset="0"/>
              </a:rPr>
            </a:br>
            <a:r>
              <a:rPr lang="en-GB" sz="2000" dirty="0">
                <a:latin typeface="Arial Narrow" pitchFamily="34" charset="0"/>
                <a:cs typeface="Arial" charset="0"/>
              </a:rPr>
              <a:t>Females</a:t>
            </a:r>
          </a:p>
        </p:txBody>
      </p:sp>
      <p:sp>
        <p:nvSpPr>
          <p:cNvPr id="58423" name="Oval 55"/>
          <p:cNvSpPr>
            <a:spLocks noChangeArrowheads="1"/>
          </p:cNvSpPr>
          <p:nvPr/>
        </p:nvSpPr>
        <p:spPr bwMode="auto">
          <a:xfrm>
            <a:off x="6178550" y="3509963"/>
            <a:ext cx="152400" cy="155575"/>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24" name="Line 56"/>
          <p:cNvSpPr>
            <a:spLocks noChangeShapeType="1"/>
          </p:cNvSpPr>
          <p:nvPr/>
        </p:nvSpPr>
        <p:spPr bwMode="auto">
          <a:xfrm>
            <a:off x="8151813" y="5251450"/>
            <a:ext cx="0" cy="157163"/>
          </a:xfrm>
          <a:prstGeom prst="line">
            <a:avLst/>
          </a:prstGeom>
          <a:noFill/>
          <a:ln w="9525">
            <a:solidFill>
              <a:schemeClr val="tx1"/>
            </a:solidFill>
            <a:round/>
            <a:headEnd/>
            <a:tailEnd/>
          </a:ln>
        </p:spPr>
        <p:txBody>
          <a:bodyPr wrap="none" anchor="ctr"/>
          <a:lstStyle/>
          <a:p>
            <a:endParaRPr lang="en-GB" dirty="0"/>
          </a:p>
        </p:txBody>
      </p:sp>
      <p:sp>
        <p:nvSpPr>
          <p:cNvPr id="58425" name="Text Box 57"/>
          <p:cNvSpPr txBox="1">
            <a:spLocks noChangeArrowheads="1"/>
          </p:cNvSpPr>
          <p:nvPr/>
        </p:nvSpPr>
        <p:spPr bwMode="auto">
          <a:xfrm>
            <a:off x="7443788" y="5443538"/>
            <a:ext cx="1249362" cy="581025"/>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Depressed</a:t>
            </a:r>
            <a:br>
              <a:rPr lang="en-GB" sz="2000" dirty="0">
                <a:latin typeface="Arial Narrow" pitchFamily="34" charset="0"/>
                <a:cs typeface="Arial" charset="0"/>
              </a:rPr>
            </a:br>
            <a:r>
              <a:rPr lang="en-GB" sz="2000" dirty="0">
                <a:latin typeface="Arial Narrow" pitchFamily="34" charset="0"/>
                <a:cs typeface="Arial" charset="0"/>
              </a:rPr>
              <a:t>Females</a:t>
            </a:r>
          </a:p>
        </p:txBody>
      </p:sp>
      <p:sp>
        <p:nvSpPr>
          <p:cNvPr id="58426" name="Oval 58"/>
          <p:cNvSpPr>
            <a:spLocks noChangeArrowheads="1"/>
          </p:cNvSpPr>
          <p:nvPr/>
        </p:nvSpPr>
        <p:spPr bwMode="auto">
          <a:xfrm>
            <a:off x="7920038" y="4051300"/>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27" name="Oval 59"/>
          <p:cNvSpPr>
            <a:spLocks noChangeArrowheads="1"/>
          </p:cNvSpPr>
          <p:nvPr/>
        </p:nvSpPr>
        <p:spPr bwMode="auto">
          <a:xfrm>
            <a:off x="8178800" y="4025900"/>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28" name="Oval 60"/>
          <p:cNvSpPr>
            <a:spLocks noChangeArrowheads="1"/>
          </p:cNvSpPr>
          <p:nvPr/>
        </p:nvSpPr>
        <p:spPr bwMode="auto">
          <a:xfrm>
            <a:off x="8043863" y="4167188"/>
            <a:ext cx="152400" cy="155575"/>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29" name="Line 61"/>
          <p:cNvSpPr>
            <a:spLocks noChangeShapeType="1"/>
          </p:cNvSpPr>
          <p:nvPr/>
        </p:nvSpPr>
        <p:spPr bwMode="auto">
          <a:xfrm>
            <a:off x="7931150" y="4197350"/>
            <a:ext cx="390525" cy="0"/>
          </a:xfrm>
          <a:prstGeom prst="line">
            <a:avLst/>
          </a:prstGeom>
          <a:noFill/>
          <a:ln w="9525">
            <a:solidFill>
              <a:schemeClr val="tx1"/>
            </a:solidFill>
            <a:round/>
            <a:headEnd/>
            <a:tailEnd/>
          </a:ln>
        </p:spPr>
        <p:txBody>
          <a:bodyPr wrap="none" anchor="ctr"/>
          <a:lstStyle/>
          <a:p>
            <a:endParaRPr lang="en-GB" dirty="0"/>
          </a:p>
        </p:txBody>
      </p:sp>
      <p:sp>
        <p:nvSpPr>
          <p:cNvPr id="58430" name="Oval 62"/>
          <p:cNvSpPr>
            <a:spLocks noChangeArrowheads="1"/>
          </p:cNvSpPr>
          <p:nvPr/>
        </p:nvSpPr>
        <p:spPr bwMode="auto">
          <a:xfrm>
            <a:off x="8043863" y="3690938"/>
            <a:ext cx="152400" cy="155575"/>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31" name="Oval 63"/>
          <p:cNvSpPr>
            <a:spLocks noChangeArrowheads="1"/>
          </p:cNvSpPr>
          <p:nvPr/>
        </p:nvSpPr>
        <p:spPr bwMode="auto">
          <a:xfrm>
            <a:off x="6178550" y="2216150"/>
            <a:ext cx="152400" cy="155575"/>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32" name="Line 64"/>
          <p:cNvSpPr>
            <a:spLocks noChangeShapeType="1"/>
          </p:cNvSpPr>
          <p:nvPr/>
        </p:nvSpPr>
        <p:spPr bwMode="auto">
          <a:xfrm>
            <a:off x="6053138" y="3319463"/>
            <a:ext cx="392112" cy="0"/>
          </a:xfrm>
          <a:prstGeom prst="line">
            <a:avLst/>
          </a:prstGeom>
          <a:noFill/>
          <a:ln w="9525">
            <a:solidFill>
              <a:schemeClr val="tx1"/>
            </a:solidFill>
            <a:round/>
            <a:headEnd/>
            <a:tailEnd/>
          </a:ln>
        </p:spPr>
        <p:txBody>
          <a:bodyPr wrap="none" anchor="ctr"/>
          <a:lstStyle/>
          <a:p>
            <a:endParaRPr lang="en-GB" dirty="0"/>
          </a:p>
        </p:txBody>
      </p:sp>
      <p:sp>
        <p:nvSpPr>
          <p:cNvPr id="58433" name="Oval 65"/>
          <p:cNvSpPr>
            <a:spLocks noChangeArrowheads="1"/>
          </p:cNvSpPr>
          <p:nvPr/>
        </p:nvSpPr>
        <p:spPr bwMode="auto">
          <a:xfrm>
            <a:off x="6019800" y="2995613"/>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34" name="Oval 66"/>
          <p:cNvSpPr>
            <a:spLocks noChangeArrowheads="1"/>
          </p:cNvSpPr>
          <p:nvPr/>
        </p:nvSpPr>
        <p:spPr bwMode="auto">
          <a:xfrm>
            <a:off x="6335713" y="2995613"/>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35" name="Oval 67"/>
          <p:cNvSpPr>
            <a:spLocks noChangeArrowheads="1"/>
          </p:cNvSpPr>
          <p:nvPr/>
        </p:nvSpPr>
        <p:spPr bwMode="auto">
          <a:xfrm>
            <a:off x="6178550" y="2836863"/>
            <a:ext cx="152400" cy="155575"/>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36" name="Line 68"/>
          <p:cNvSpPr>
            <a:spLocks noChangeShapeType="1"/>
          </p:cNvSpPr>
          <p:nvPr/>
        </p:nvSpPr>
        <p:spPr bwMode="auto">
          <a:xfrm>
            <a:off x="6053138" y="2722563"/>
            <a:ext cx="392112" cy="0"/>
          </a:xfrm>
          <a:prstGeom prst="line">
            <a:avLst/>
          </a:prstGeom>
          <a:noFill/>
          <a:ln w="9525">
            <a:solidFill>
              <a:schemeClr val="tx1"/>
            </a:solidFill>
            <a:round/>
            <a:headEnd/>
            <a:tailEnd/>
          </a:ln>
        </p:spPr>
        <p:txBody>
          <a:bodyPr wrap="none" anchor="ctr"/>
          <a:lstStyle/>
          <a:p>
            <a:endParaRPr lang="en-GB" dirty="0"/>
          </a:p>
        </p:txBody>
      </p:sp>
      <p:sp>
        <p:nvSpPr>
          <p:cNvPr id="58437" name="Oval 69"/>
          <p:cNvSpPr>
            <a:spLocks noChangeArrowheads="1"/>
          </p:cNvSpPr>
          <p:nvPr/>
        </p:nvSpPr>
        <p:spPr bwMode="auto">
          <a:xfrm>
            <a:off x="6178550" y="3151188"/>
            <a:ext cx="152400" cy="155575"/>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38" name="Oval 70"/>
          <p:cNvSpPr>
            <a:spLocks noChangeArrowheads="1"/>
          </p:cNvSpPr>
          <p:nvPr/>
        </p:nvSpPr>
        <p:spPr bwMode="auto">
          <a:xfrm>
            <a:off x="6178550" y="2995613"/>
            <a:ext cx="152400" cy="155575"/>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39" name="Line 71"/>
          <p:cNvSpPr>
            <a:spLocks noChangeShapeType="1"/>
          </p:cNvSpPr>
          <p:nvPr/>
        </p:nvSpPr>
        <p:spPr bwMode="auto">
          <a:xfrm>
            <a:off x="5932488" y="3003550"/>
            <a:ext cx="660400" cy="0"/>
          </a:xfrm>
          <a:prstGeom prst="line">
            <a:avLst/>
          </a:prstGeom>
          <a:noFill/>
          <a:ln w="9525">
            <a:solidFill>
              <a:schemeClr val="tx1"/>
            </a:solidFill>
            <a:round/>
            <a:headEnd/>
            <a:tailEnd/>
          </a:ln>
        </p:spPr>
        <p:txBody>
          <a:bodyPr wrap="none" anchor="ctr"/>
          <a:lstStyle/>
          <a:p>
            <a:endParaRPr lang="en-GB" dirty="0"/>
          </a:p>
        </p:txBody>
      </p:sp>
      <p:sp>
        <p:nvSpPr>
          <p:cNvPr id="58440" name="Oval 72"/>
          <p:cNvSpPr>
            <a:spLocks noChangeArrowheads="1"/>
          </p:cNvSpPr>
          <p:nvPr/>
        </p:nvSpPr>
        <p:spPr bwMode="auto">
          <a:xfrm>
            <a:off x="8331200" y="4051300"/>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41" name="Oval 73"/>
          <p:cNvSpPr>
            <a:spLocks noChangeArrowheads="1"/>
          </p:cNvSpPr>
          <p:nvPr/>
        </p:nvSpPr>
        <p:spPr bwMode="auto">
          <a:xfrm>
            <a:off x="7766050" y="4051300"/>
            <a:ext cx="152400" cy="158750"/>
          </a:xfrm>
          <a:prstGeom prst="ellipse">
            <a:avLst/>
          </a:prstGeom>
          <a:solidFill>
            <a:schemeClr val="accent1"/>
          </a:solidFill>
          <a:ln w="9525">
            <a:solidFill>
              <a:schemeClr val="tx1"/>
            </a:solidFill>
            <a:round/>
            <a:headEnd/>
            <a:tailEnd/>
          </a:ln>
        </p:spPr>
        <p:txBody>
          <a:bodyPr wrap="none" anchor="ctr"/>
          <a:lstStyle/>
          <a:p>
            <a:endParaRPr lang="en-GB" dirty="0"/>
          </a:p>
        </p:txBody>
      </p:sp>
      <p:sp>
        <p:nvSpPr>
          <p:cNvPr id="58442" name="Line 74"/>
          <p:cNvSpPr>
            <a:spLocks noChangeShapeType="1"/>
          </p:cNvSpPr>
          <p:nvPr/>
        </p:nvSpPr>
        <p:spPr bwMode="auto">
          <a:xfrm>
            <a:off x="7685088" y="4056063"/>
            <a:ext cx="884237" cy="0"/>
          </a:xfrm>
          <a:prstGeom prst="line">
            <a:avLst/>
          </a:prstGeom>
          <a:noFill/>
          <a:ln w="9525">
            <a:solidFill>
              <a:schemeClr val="tx1"/>
            </a:solidFill>
            <a:round/>
            <a:headEnd/>
            <a:tailEnd/>
          </a:ln>
        </p:spPr>
        <p:txBody>
          <a:bodyPr wrap="none" anchor="ctr"/>
          <a:lstStyle/>
          <a:p>
            <a:endParaRPr lang="en-GB" dirty="0"/>
          </a:p>
        </p:txBody>
      </p:sp>
      <p:sp>
        <p:nvSpPr>
          <p:cNvPr id="58443" name="Line 75"/>
          <p:cNvSpPr>
            <a:spLocks noChangeShapeType="1"/>
          </p:cNvSpPr>
          <p:nvPr/>
        </p:nvSpPr>
        <p:spPr bwMode="auto">
          <a:xfrm>
            <a:off x="7931150" y="3905250"/>
            <a:ext cx="390525" cy="0"/>
          </a:xfrm>
          <a:prstGeom prst="line">
            <a:avLst/>
          </a:prstGeom>
          <a:noFill/>
          <a:ln w="9525">
            <a:solidFill>
              <a:schemeClr val="tx1"/>
            </a:solidFill>
            <a:round/>
            <a:headEnd/>
            <a:tailEnd/>
          </a:ln>
        </p:spPr>
        <p:txBody>
          <a:bodyPr wrap="none" anchor="ctr"/>
          <a:lstStyle/>
          <a:p>
            <a:endParaRPr lang="en-GB" dirty="0"/>
          </a:p>
        </p:txBody>
      </p:sp>
      <p:sp>
        <p:nvSpPr>
          <p:cNvPr id="58444" name="Line 76"/>
          <p:cNvSpPr>
            <a:spLocks noChangeShapeType="1"/>
          </p:cNvSpPr>
          <p:nvPr/>
        </p:nvSpPr>
        <p:spPr bwMode="auto">
          <a:xfrm flipH="1">
            <a:off x="5213350" y="1604963"/>
            <a:ext cx="152400" cy="0"/>
          </a:xfrm>
          <a:prstGeom prst="line">
            <a:avLst/>
          </a:prstGeom>
          <a:noFill/>
          <a:ln w="9525">
            <a:solidFill>
              <a:schemeClr val="tx1"/>
            </a:solidFill>
            <a:round/>
            <a:headEnd/>
            <a:tailEnd/>
          </a:ln>
        </p:spPr>
        <p:txBody>
          <a:bodyPr wrap="none" anchor="ctr"/>
          <a:lstStyle/>
          <a:p>
            <a:endParaRPr lang="en-GB" dirty="0"/>
          </a:p>
        </p:txBody>
      </p:sp>
      <p:sp>
        <p:nvSpPr>
          <p:cNvPr id="58445" name="Line 77"/>
          <p:cNvSpPr>
            <a:spLocks noChangeShapeType="1"/>
          </p:cNvSpPr>
          <p:nvPr/>
        </p:nvSpPr>
        <p:spPr bwMode="auto">
          <a:xfrm flipH="1">
            <a:off x="5213350" y="2817813"/>
            <a:ext cx="152400" cy="0"/>
          </a:xfrm>
          <a:prstGeom prst="line">
            <a:avLst/>
          </a:prstGeom>
          <a:noFill/>
          <a:ln w="9525">
            <a:solidFill>
              <a:schemeClr val="tx1"/>
            </a:solidFill>
            <a:round/>
            <a:headEnd/>
            <a:tailEnd/>
          </a:ln>
        </p:spPr>
        <p:txBody>
          <a:bodyPr wrap="none" anchor="ctr"/>
          <a:lstStyle/>
          <a:p>
            <a:endParaRPr lang="en-GB" dirty="0"/>
          </a:p>
        </p:txBody>
      </p:sp>
      <p:sp>
        <p:nvSpPr>
          <p:cNvPr id="58446" name="Line 78"/>
          <p:cNvSpPr>
            <a:spLocks noChangeShapeType="1"/>
          </p:cNvSpPr>
          <p:nvPr/>
        </p:nvSpPr>
        <p:spPr bwMode="auto">
          <a:xfrm flipH="1">
            <a:off x="5213350" y="4030663"/>
            <a:ext cx="152400" cy="0"/>
          </a:xfrm>
          <a:prstGeom prst="line">
            <a:avLst/>
          </a:prstGeom>
          <a:noFill/>
          <a:ln w="9525">
            <a:solidFill>
              <a:schemeClr val="tx1"/>
            </a:solidFill>
            <a:round/>
            <a:headEnd/>
            <a:tailEnd/>
          </a:ln>
        </p:spPr>
        <p:txBody>
          <a:bodyPr wrap="none" anchor="ctr"/>
          <a:lstStyle/>
          <a:p>
            <a:endParaRPr lang="en-GB" dirty="0"/>
          </a:p>
        </p:txBody>
      </p:sp>
      <p:sp>
        <p:nvSpPr>
          <p:cNvPr id="58447" name="Line 79"/>
          <p:cNvSpPr>
            <a:spLocks noChangeShapeType="1"/>
          </p:cNvSpPr>
          <p:nvPr/>
        </p:nvSpPr>
        <p:spPr bwMode="auto">
          <a:xfrm flipH="1">
            <a:off x="5213350" y="3424238"/>
            <a:ext cx="152400" cy="0"/>
          </a:xfrm>
          <a:prstGeom prst="line">
            <a:avLst/>
          </a:prstGeom>
          <a:noFill/>
          <a:ln w="9525">
            <a:solidFill>
              <a:schemeClr val="tx1"/>
            </a:solidFill>
            <a:round/>
            <a:headEnd/>
            <a:tailEnd/>
          </a:ln>
        </p:spPr>
        <p:txBody>
          <a:bodyPr wrap="none" anchor="ctr"/>
          <a:lstStyle/>
          <a:p>
            <a:endParaRPr lang="en-GB" dirty="0"/>
          </a:p>
        </p:txBody>
      </p:sp>
      <p:sp>
        <p:nvSpPr>
          <p:cNvPr id="58448" name="Line 80"/>
          <p:cNvSpPr>
            <a:spLocks noChangeShapeType="1"/>
          </p:cNvSpPr>
          <p:nvPr/>
        </p:nvSpPr>
        <p:spPr bwMode="auto">
          <a:xfrm flipH="1">
            <a:off x="5213350" y="4637088"/>
            <a:ext cx="152400" cy="0"/>
          </a:xfrm>
          <a:prstGeom prst="line">
            <a:avLst/>
          </a:prstGeom>
          <a:noFill/>
          <a:ln w="9525">
            <a:solidFill>
              <a:schemeClr val="tx1"/>
            </a:solidFill>
            <a:round/>
            <a:headEnd/>
            <a:tailEnd/>
          </a:ln>
        </p:spPr>
        <p:txBody>
          <a:bodyPr wrap="none" anchor="ctr"/>
          <a:lstStyle/>
          <a:p>
            <a:endParaRPr lang="en-GB" dirty="0"/>
          </a:p>
        </p:txBody>
      </p:sp>
      <p:sp>
        <p:nvSpPr>
          <p:cNvPr id="58449" name="Line 81"/>
          <p:cNvSpPr>
            <a:spLocks noChangeShapeType="1"/>
          </p:cNvSpPr>
          <p:nvPr/>
        </p:nvSpPr>
        <p:spPr bwMode="auto">
          <a:xfrm flipH="1">
            <a:off x="5213350" y="2211388"/>
            <a:ext cx="152400" cy="0"/>
          </a:xfrm>
          <a:prstGeom prst="line">
            <a:avLst/>
          </a:prstGeom>
          <a:noFill/>
          <a:ln w="9525">
            <a:solidFill>
              <a:schemeClr val="tx1"/>
            </a:solidFill>
            <a:round/>
            <a:headEnd/>
            <a:tailEnd/>
          </a:ln>
        </p:spPr>
        <p:txBody>
          <a:bodyPr wrap="none" anchor="ctr"/>
          <a:lstStyle/>
          <a:p>
            <a:endParaRPr lang="en-GB" dirty="0"/>
          </a:p>
        </p:txBody>
      </p:sp>
      <p:sp>
        <p:nvSpPr>
          <p:cNvPr id="58450" name="Line 82"/>
          <p:cNvSpPr>
            <a:spLocks noChangeShapeType="1"/>
          </p:cNvSpPr>
          <p:nvPr/>
        </p:nvSpPr>
        <p:spPr bwMode="auto">
          <a:xfrm flipH="1">
            <a:off x="5213350" y="5243513"/>
            <a:ext cx="152400" cy="0"/>
          </a:xfrm>
          <a:prstGeom prst="line">
            <a:avLst/>
          </a:prstGeom>
          <a:noFill/>
          <a:ln w="9525">
            <a:solidFill>
              <a:schemeClr val="tx1"/>
            </a:solidFill>
            <a:round/>
            <a:headEnd/>
            <a:tailEnd/>
          </a:ln>
        </p:spPr>
        <p:txBody>
          <a:bodyPr wrap="none" anchor="ctr"/>
          <a:lstStyle/>
          <a:p>
            <a:endParaRPr lang="en-GB" dirty="0"/>
          </a:p>
        </p:txBody>
      </p:sp>
      <p:sp>
        <p:nvSpPr>
          <p:cNvPr id="58451" name="Text Box 83"/>
          <p:cNvSpPr txBox="1">
            <a:spLocks noChangeArrowheads="1"/>
          </p:cNvSpPr>
          <p:nvPr/>
        </p:nvSpPr>
        <p:spPr bwMode="auto">
          <a:xfrm>
            <a:off x="4751388" y="3879850"/>
            <a:ext cx="473075" cy="336550"/>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1.0</a:t>
            </a:r>
          </a:p>
        </p:txBody>
      </p:sp>
      <p:sp>
        <p:nvSpPr>
          <p:cNvPr id="58452" name="Text Box 84"/>
          <p:cNvSpPr txBox="1">
            <a:spLocks noChangeArrowheads="1"/>
          </p:cNvSpPr>
          <p:nvPr/>
        </p:nvSpPr>
        <p:spPr bwMode="auto">
          <a:xfrm>
            <a:off x="4751388" y="2673350"/>
            <a:ext cx="473075" cy="336550"/>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2.0</a:t>
            </a:r>
          </a:p>
        </p:txBody>
      </p:sp>
      <p:sp>
        <p:nvSpPr>
          <p:cNvPr id="58453" name="Text Box 85"/>
          <p:cNvSpPr txBox="1">
            <a:spLocks noChangeArrowheads="1"/>
          </p:cNvSpPr>
          <p:nvPr/>
        </p:nvSpPr>
        <p:spPr bwMode="auto">
          <a:xfrm>
            <a:off x="4751388" y="1466850"/>
            <a:ext cx="473075" cy="336550"/>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3.0</a:t>
            </a:r>
          </a:p>
        </p:txBody>
      </p:sp>
      <p:sp>
        <p:nvSpPr>
          <p:cNvPr id="58454" name="Text Box 86"/>
          <p:cNvSpPr txBox="1">
            <a:spLocks noChangeArrowheads="1"/>
          </p:cNvSpPr>
          <p:nvPr/>
        </p:nvSpPr>
        <p:spPr bwMode="auto">
          <a:xfrm>
            <a:off x="4751388" y="5086350"/>
            <a:ext cx="473075" cy="336550"/>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0.0</a:t>
            </a:r>
          </a:p>
        </p:txBody>
      </p:sp>
      <p:sp>
        <p:nvSpPr>
          <p:cNvPr id="58455" name="Text Box 87"/>
          <p:cNvSpPr txBox="1">
            <a:spLocks noChangeArrowheads="1"/>
          </p:cNvSpPr>
          <p:nvPr/>
        </p:nvSpPr>
        <p:spPr bwMode="auto">
          <a:xfrm>
            <a:off x="4751388" y="3276600"/>
            <a:ext cx="473075" cy="336550"/>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1.5</a:t>
            </a:r>
          </a:p>
        </p:txBody>
      </p:sp>
      <p:sp>
        <p:nvSpPr>
          <p:cNvPr id="58456" name="Text Box 88"/>
          <p:cNvSpPr txBox="1">
            <a:spLocks noChangeArrowheads="1"/>
          </p:cNvSpPr>
          <p:nvPr/>
        </p:nvSpPr>
        <p:spPr bwMode="auto">
          <a:xfrm>
            <a:off x="4751388" y="2070100"/>
            <a:ext cx="473075" cy="336550"/>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2.5</a:t>
            </a:r>
          </a:p>
        </p:txBody>
      </p:sp>
      <p:sp>
        <p:nvSpPr>
          <p:cNvPr id="58457" name="Text Box 89"/>
          <p:cNvSpPr txBox="1">
            <a:spLocks noChangeArrowheads="1"/>
          </p:cNvSpPr>
          <p:nvPr/>
        </p:nvSpPr>
        <p:spPr bwMode="auto">
          <a:xfrm>
            <a:off x="4751388" y="4483100"/>
            <a:ext cx="473075" cy="336550"/>
          </a:xfrm>
          <a:prstGeom prst="rect">
            <a:avLst/>
          </a:prstGeom>
          <a:noFill/>
          <a:ln w="9525">
            <a:noFill/>
            <a:miter lim="800000"/>
            <a:headEnd/>
            <a:tailEnd/>
          </a:ln>
        </p:spPr>
        <p:txBody>
          <a:bodyPr wrap="none">
            <a:spAutoFit/>
          </a:bodyPr>
          <a:lstStyle/>
          <a:p>
            <a:pPr>
              <a:lnSpc>
                <a:spcPct val="80000"/>
              </a:lnSpc>
            </a:pPr>
            <a:r>
              <a:rPr lang="en-GB" sz="2000" dirty="0">
                <a:latin typeface="Arial Narrow" pitchFamily="34" charset="0"/>
                <a:cs typeface="Arial" charset="0"/>
              </a:rPr>
              <a:t>0.5</a:t>
            </a:r>
          </a:p>
        </p:txBody>
      </p:sp>
      <p:sp>
        <p:nvSpPr>
          <p:cNvPr id="90" name="Footer Placeholder 89"/>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Relevant Books on the Subject</a:t>
            </a:r>
            <a:endParaRPr lang="en-GB" dirty="0">
              <a:solidFill>
                <a:schemeClr val="tx1"/>
              </a:solidFill>
            </a:endParaRPr>
          </a:p>
        </p:txBody>
      </p:sp>
      <p:sp>
        <p:nvSpPr>
          <p:cNvPr id="4" name="Content Placeholder 3"/>
          <p:cNvSpPr>
            <a:spLocks noGrp="1"/>
          </p:cNvSpPr>
          <p:nvPr>
            <p:ph sz="quarter" idx="1"/>
          </p:nvPr>
        </p:nvSpPr>
        <p:spPr/>
        <p:txBody>
          <a:bodyPr/>
          <a:lstStyle/>
          <a:p>
            <a:r>
              <a:rPr lang="en-GB" dirty="0" smtClean="0"/>
              <a:t>The Insulin Factor, 2004 </a:t>
            </a:r>
          </a:p>
          <a:p>
            <a:r>
              <a:rPr lang="en-GB" dirty="0" smtClean="0"/>
              <a:t>Antony Haynes</a:t>
            </a:r>
          </a:p>
          <a:p>
            <a:endParaRPr lang="en-GB" dirty="0"/>
          </a:p>
        </p:txBody>
      </p:sp>
      <p:pic>
        <p:nvPicPr>
          <p:cNvPr id="5" name="Picture 4" descr="C:\Users\Antony Haynes\Documents\AH Private Folder\Antony's Books\The Insulin Factor\InsuFacthumbnail.jpg"/>
          <p:cNvPicPr/>
          <p:nvPr/>
        </p:nvPicPr>
        <p:blipFill>
          <a:blip r:embed="rId2" cstate="print"/>
          <a:srcRect/>
          <a:stretch>
            <a:fillRect/>
          </a:stretch>
        </p:blipFill>
        <p:spPr bwMode="auto">
          <a:xfrm>
            <a:off x="4648200" y="2743200"/>
            <a:ext cx="2819400" cy="3124200"/>
          </a:xfrm>
          <a:prstGeom prst="rect">
            <a:avLst/>
          </a:prstGeom>
          <a:noFill/>
          <a:ln w="9525">
            <a:noFill/>
            <a:miter lim="800000"/>
            <a:headEnd/>
            <a:tailEnd/>
          </a:ln>
        </p:spPr>
      </p:pic>
      <p:pic>
        <p:nvPicPr>
          <p:cNvPr id="6" name="Picture 2" descr="I:\General\Logo's\Clinical Education Logo.jpg"/>
          <p:cNvPicPr>
            <a:picLocks noChangeAspect="1" noChangeArrowheads="1"/>
          </p:cNvPicPr>
          <p:nvPr/>
        </p:nvPicPr>
        <p:blipFill>
          <a:blip r:embed="rId3" cstate="print"/>
          <a:srcRect/>
          <a:stretch>
            <a:fillRect/>
          </a:stretch>
        </p:blipFill>
        <p:spPr bwMode="auto">
          <a:xfrm>
            <a:off x="7929586" y="6072206"/>
            <a:ext cx="1045358" cy="587392"/>
          </a:xfrm>
          <a:prstGeom prst="rect">
            <a:avLst/>
          </a:prstGeom>
          <a:noFill/>
        </p:spPr>
      </p:pic>
      <p:sp>
        <p:nvSpPr>
          <p:cNvPr id="9" name="Footer Placeholder 3"/>
          <p:cNvSpPr txBox="1">
            <a:spLocks/>
          </p:cNvSpPr>
          <p:nvPr/>
        </p:nvSpPr>
        <p:spPr>
          <a:xfrm>
            <a:off x="381000" y="6416040"/>
            <a:ext cx="35814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CAM Expo – 22.10.11 - Antony Haynes</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Footer Placeholder 9"/>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a:stretch>
            <a:fillRect/>
          </a:stretch>
        </p:blipFill>
        <p:spPr bwMode="auto">
          <a:xfrm>
            <a:off x="-914400" y="-685800"/>
            <a:ext cx="10972800" cy="82296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iogenic amines"/>
          <p:cNvPicPr>
            <a:picLocks noChangeAspect="1" noChangeArrowheads="1"/>
          </p:cNvPicPr>
          <p:nvPr/>
        </p:nvPicPr>
        <p:blipFill>
          <a:blip r:embed="rId3" cstate="print"/>
          <a:srcRect/>
          <a:stretch>
            <a:fillRect/>
          </a:stretch>
        </p:blipFill>
        <p:spPr bwMode="auto">
          <a:xfrm>
            <a:off x="0" y="0"/>
            <a:ext cx="4762500" cy="4064000"/>
          </a:xfrm>
          <a:prstGeom prst="rect">
            <a:avLst/>
          </a:prstGeom>
          <a:noFill/>
          <a:ln w="9525">
            <a:noFill/>
            <a:miter lim="800000"/>
            <a:headEnd/>
            <a:tailEnd/>
          </a:ln>
        </p:spPr>
      </p:pic>
      <p:pic>
        <p:nvPicPr>
          <p:cNvPr id="22531" name="Picture 3" descr="catecholamine precursors"/>
          <p:cNvPicPr>
            <a:picLocks noChangeAspect="1" noChangeArrowheads="1"/>
          </p:cNvPicPr>
          <p:nvPr/>
        </p:nvPicPr>
        <p:blipFill>
          <a:blip r:embed="rId4" cstate="print"/>
          <a:srcRect/>
          <a:stretch>
            <a:fillRect/>
          </a:stretch>
        </p:blipFill>
        <p:spPr bwMode="auto">
          <a:xfrm>
            <a:off x="5510213" y="815975"/>
            <a:ext cx="3633787" cy="6042025"/>
          </a:xfrm>
          <a:prstGeom prst="rect">
            <a:avLst/>
          </a:prstGeom>
          <a:noFill/>
          <a:ln w="9525">
            <a:noFill/>
            <a:miter lim="800000"/>
            <a:headEnd/>
            <a:tailEnd/>
          </a:ln>
        </p:spPr>
      </p:pic>
      <p:pic>
        <p:nvPicPr>
          <p:cNvPr id="22532" name="Picture 4" descr="amino acid NTs"/>
          <p:cNvPicPr>
            <a:picLocks noChangeAspect="1" noChangeArrowheads="1"/>
          </p:cNvPicPr>
          <p:nvPr/>
        </p:nvPicPr>
        <p:blipFill>
          <a:blip r:embed="rId5" cstate="print"/>
          <a:srcRect/>
          <a:stretch>
            <a:fillRect/>
          </a:stretch>
        </p:blipFill>
        <p:spPr bwMode="auto">
          <a:xfrm>
            <a:off x="0" y="3984625"/>
            <a:ext cx="4749800" cy="2873375"/>
          </a:xfrm>
          <a:prstGeom prst="rect">
            <a:avLst/>
          </a:prstGeom>
          <a:noFill/>
          <a:ln w="9525">
            <a:noFill/>
            <a:miter lim="800000"/>
            <a:headEnd/>
            <a:tailEnd/>
          </a:ln>
        </p:spPr>
      </p:pic>
      <p:sp>
        <p:nvSpPr>
          <p:cNvPr id="22533" name="Text Box 5"/>
          <p:cNvSpPr txBox="1">
            <a:spLocks noChangeArrowheads="1"/>
          </p:cNvSpPr>
          <p:nvPr/>
        </p:nvSpPr>
        <p:spPr bwMode="auto">
          <a:xfrm>
            <a:off x="4953000" y="228600"/>
            <a:ext cx="4191000" cy="677751"/>
          </a:xfrm>
          <a:prstGeom prst="rect">
            <a:avLst/>
          </a:prstGeom>
          <a:noFill/>
          <a:ln w="9525">
            <a:noFill/>
            <a:miter lim="800000"/>
            <a:headEnd/>
            <a:tailEnd/>
          </a:ln>
        </p:spPr>
        <p:txBody>
          <a:bodyPr wrap="square" lIns="92075" tIns="46038" rIns="92075" bIns="46038">
            <a:spAutoFit/>
          </a:bodyPr>
          <a:lstStyle/>
          <a:p>
            <a:pPr algn="ctr" eaLnBrk="1" hangingPunct="1">
              <a:lnSpc>
                <a:spcPct val="70000"/>
              </a:lnSpc>
              <a:spcBef>
                <a:spcPct val="50000"/>
              </a:spcBef>
              <a:buClr>
                <a:srgbClr val="3399FF"/>
              </a:buClr>
              <a:buFont typeface="Wingdings" pitchFamily="2" charset="2"/>
              <a:buNone/>
            </a:pPr>
            <a:r>
              <a:rPr lang="en-US" sz="2000" b="0" dirty="0">
                <a:latin typeface="Verdana" pitchFamily="34" charset="0"/>
                <a:cs typeface="Times New Roman" pitchFamily="18" charset="0"/>
              </a:rPr>
              <a:t>Some Neurotransmitter</a:t>
            </a:r>
          </a:p>
          <a:p>
            <a:pPr algn="ctr" eaLnBrk="1" hangingPunct="1">
              <a:lnSpc>
                <a:spcPct val="70000"/>
              </a:lnSpc>
              <a:spcBef>
                <a:spcPct val="50000"/>
              </a:spcBef>
              <a:buClr>
                <a:srgbClr val="3399FF"/>
              </a:buClr>
              <a:buFont typeface="Wingdings" pitchFamily="2" charset="2"/>
              <a:buNone/>
            </a:pPr>
            <a:r>
              <a:rPr lang="en-US" sz="2000" b="0" dirty="0">
                <a:latin typeface="Verdana" pitchFamily="34" charset="0"/>
                <a:cs typeface="Times New Roman" pitchFamily="18" charset="0"/>
              </a:rPr>
              <a:t>Precursors</a:t>
            </a:r>
          </a:p>
        </p:txBody>
      </p:sp>
      <p:sp>
        <p:nvSpPr>
          <p:cNvPr id="6" name="Footer Placeholder 5"/>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Signs &amp; Symptoms</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endParaRPr lang="en-GB" dirty="0" smtClean="0"/>
          </a:p>
          <a:p>
            <a:endParaRPr lang="en-GB" dirty="0" smtClean="0"/>
          </a:p>
          <a:p>
            <a:pPr algn="ctr">
              <a:buNone/>
            </a:pPr>
            <a:r>
              <a:rPr lang="en-GB" sz="4400" b="1" dirty="0" smtClean="0"/>
              <a:t>Signs &amp; Symptoms of Too High and Too Low a Level</a:t>
            </a:r>
          </a:p>
          <a:p>
            <a:pPr algn="ctr">
              <a:buNone/>
            </a:pPr>
            <a:r>
              <a:rPr lang="en-GB" sz="4400" b="1" dirty="0" smtClean="0"/>
              <a:t>of Neurotransmitters</a:t>
            </a:r>
            <a:endParaRPr lang="en-GB" sz="4400" dirty="0" smtClean="0"/>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Glutamate</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fontScale="85000" lnSpcReduction="20000"/>
          </a:bodyPr>
          <a:lstStyle/>
          <a:p>
            <a:pPr>
              <a:buNone/>
            </a:pPr>
            <a:r>
              <a:rPr lang="en-GB" i="1" dirty="0" smtClean="0"/>
              <a:t>Too high a level</a:t>
            </a:r>
            <a:endParaRPr lang="en-GB" dirty="0" smtClean="0"/>
          </a:p>
          <a:p>
            <a:r>
              <a:rPr lang="en-GB" dirty="0" smtClean="0"/>
              <a:t>Neuro-degenerative diseases</a:t>
            </a:r>
          </a:p>
          <a:p>
            <a:r>
              <a:rPr lang="en-GB" dirty="0" smtClean="0"/>
              <a:t>Paroxysmal symptoms</a:t>
            </a:r>
          </a:p>
          <a:p>
            <a:r>
              <a:rPr lang="en-GB" dirty="0" smtClean="0"/>
              <a:t>Hyperactivity</a:t>
            </a:r>
          </a:p>
          <a:p>
            <a:r>
              <a:rPr lang="en-GB" dirty="0" smtClean="0"/>
              <a:t>Migraines</a:t>
            </a:r>
          </a:p>
          <a:p>
            <a:r>
              <a:rPr lang="en-GB" dirty="0" smtClean="0"/>
              <a:t>Poor attention</a:t>
            </a:r>
          </a:p>
          <a:p>
            <a:r>
              <a:rPr lang="en-GB" dirty="0" smtClean="0"/>
              <a:t>Irritability</a:t>
            </a:r>
          </a:p>
          <a:p>
            <a:r>
              <a:rPr lang="en-GB" dirty="0" smtClean="0"/>
              <a:t>Explosive behaviours</a:t>
            </a:r>
          </a:p>
          <a:p>
            <a:r>
              <a:rPr lang="en-GB" dirty="0" smtClean="0"/>
              <a:t>Anger attacks</a:t>
            </a:r>
          </a:p>
          <a:p>
            <a:r>
              <a:rPr lang="en-GB" dirty="0" smtClean="0"/>
              <a:t>Aggression</a:t>
            </a:r>
          </a:p>
          <a:p>
            <a:r>
              <a:rPr lang="en-GB" dirty="0" smtClean="0"/>
              <a:t>Poor mood / mood swings</a:t>
            </a:r>
          </a:p>
          <a:p>
            <a:r>
              <a:rPr lang="en-GB" dirty="0" smtClean="0"/>
              <a:t>Bipolar disease</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Dopamine</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half" idx="1"/>
          </p:nvPr>
        </p:nvSpPr>
        <p:spPr/>
        <p:txBody>
          <a:bodyPr>
            <a:normAutofit fontScale="70000" lnSpcReduction="20000"/>
          </a:bodyPr>
          <a:lstStyle/>
          <a:p>
            <a:pPr>
              <a:buNone/>
            </a:pPr>
            <a:r>
              <a:rPr lang="en-GB" i="1" dirty="0" smtClean="0"/>
              <a:t>Too low a level</a:t>
            </a:r>
          </a:p>
          <a:p>
            <a:pPr>
              <a:buNone/>
            </a:pPr>
            <a:endParaRPr lang="en-GB" dirty="0" smtClean="0"/>
          </a:p>
          <a:p>
            <a:r>
              <a:rPr lang="en-GB" dirty="0" smtClean="0"/>
              <a:t>Inability to concentrate</a:t>
            </a:r>
          </a:p>
          <a:p>
            <a:r>
              <a:rPr lang="en-GB" dirty="0" smtClean="0"/>
              <a:t>Poor attention &amp; poor attention to detail</a:t>
            </a:r>
          </a:p>
          <a:p>
            <a:r>
              <a:rPr lang="en-GB" dirty="0" smtClean="0"/>
              <a:t>Poor memory</a:t>
            </a:r>
          </a:p>
          <a:p>
            <a:r>
              <a:rPr lang="en-GB" dirty="0" smtClean="0"/>
              <a:t>Reduced ability to feel pleasure</a:t>
            </a:r>
          </a:p>
          <a:p>
            <a:r>
              <a:rPr lang="en-GB" dirty="0" smtClean="0"/>
              <a:t>Flat, bored, apathetic and low enthusiasm</a:t>
            </a:r>
          </a:p>
          <a:p>
            <a:r>
              <a:rPr lang="en-GB" dirty="0" smtClean="0"/>
              <a:t>Depressed</a:t>
            </a:r>
          </a:p>
          <a:p>
            <a:r>
              <a:rPr lang="en-GB" dirty="0" smtClean="0"/>
              <a:t>Low drive and motivation</a:t>
            </a:r>
          </a:p>
          <a:p>
            <a:r>
              <a:rPr lang="en-GB" dirty="0" smtClean="0"/>
              <a:t>Restless</a:t>
            </a:r>
          </a:p>
          <a:p>
            <a:r>
              <a:rPr lang="en-GB" dirty="0" smtClean="0"/>
              <a:t>Impatient</a:t>
            </a:r>
          </a:p>
          <a:p>
            <a:r>
              <a:rPr lang="en-GB" dirty="0" smtClean="0"/>
              <a:t>Difficulty getting through a task even when interesting</a:t>
            </a:r>
          </a:p>
        </p:txBody>
      </p:sp>
      <p:sp>
        <p:nvSpPr>
          <p:cNvPr id="5" name="Content Placeholder 4"/>
          <p:cNvSpPr>
            <a:spLocks noGrp="1"/>
          </p:cNvSpPr>
          <p:nvPr>
            <p:ph sz="half" idx="2"/>
          </p:nvPr>
        </p:nvSpPr>
        <p:spPr/>
        <p:txBody>
          <a:bodyPr>
            <a:normAutofit fontScale="70000" lnSpcReduction="20000"/>
          </a:bodyPr>
          <a:lstStyle/>
          <a:p>
            <a:pPr>
              <a:buNone/>
            </a:pPr>
            <a:r>
              <a:rPr lang="en-GB" i="1" dirty="0" smtClean="0"/>
              <a:t>Too low a level</a:t>
            </a:r>
          </a:p>
          <a:p>
            <a:pPr>
              <a:buNone/>
            </a:pPr>
            <a:endParaRPr lang="en-GB" i="1" dirty="0" smtClean="0"/>
          </a:p>
          <a:p>
            <a:r>
              <a:rPr lang="en-GB" dirty="0" smtClean="0"/>
              <a:t>Crave uppers (e.g. caffeine/nicotine/diet soft drinks)</a:t>
            </a:r>
          </a:p>
          <a:p>
            <a:r>
              <a:rPr lang="en-GB" dirty="0" smtClean="0"/>
              <a:t>Shy/introvert</a:t>
            </a:r>
          </a:p>
          <a:p>
            <a:r>
              <a:rPr lang="en-GB" dirty="0" smtClean="0"/>
              <a:t>Low libido or impotence</a:t>
            </a:r>
          </a:p>
          <a:p>
            <a:r>
              <a:rPr lang="en-GB" dirty="0" smtClean="0"/>
              <a:t>Mentally fatigued easily and physically fatigued easily</a:t>
            </a:r>
          </a:p>
          <a:p>
            <a:r>
              <a:rPr lang="en-GB" dirty="0" smtClean="0"/>
              <a:t>Put on weight easily</a:t>
            </a:r>
          </a:p>
          <a:p>
            <a:r>
              <a:rPr lang="en-GB" dirty="0" smtClean="0"/>
              <a:t>Procrastinator/little urgency</a:t>
            </a:r>
          </a:p>
          <a:p>
            <a:r>
              <a:rPr lang="en-GB" dirty="0" smtClean="0"/>
              <a:t>Sleep too much and trouble getting out of bed</a:t>
            </a:r>
          </a:p>
          <a:p>
            <a:r>
              <a:rPr lang="en-GB" dirty="0" smtClean="0"/>
              <a:t>Prone to addictions (e.g. alcohol, cigarettes)/addictive personality</a:t>
            </a:r>
          </a:p>
          <a:p>
            <a:r>
              <a:rPr lang="en-GB" dirty="0" smtClean="0"/>
              <a:t>Drug abuse</a:t>
            </a:r>
          </a:p>
          <a:p>
            <a:r>
              <a:rPr lang="en-GB" dirty="0" smtClean="0"/>
              <a:t>Family history of alcoholism/ADD/ADHD</a:t>
            </a:r>
          </a:p>
          <a:p>
            <a:pPr>
              <a:buNone/>
            </a:pPr>
            <a:endParaRPr lang="en-GB" dirty="0" smtClean="0"/>
          </a:p>
          <a:p>
            <a:endParaRPr lang="en-GB" dirty="0"/>
          </a:p>
        </p:txBody>
      </p:sp>
      <p:pic>
        <p:nvPicPr>
          <p:cNvPr id="6"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Dopamine</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a:buNone/>
            </a:pPr>
            <a:r>
              <a:rPr lang="en-GB" i="1" dirty="0" smtClean="0"/>
              <a:t>Too high a level</a:t>
            </a:r>
          </a:p>
          <a:p>
            <a:pPr>
              <a:buNone/>
            </a:pPr>
            <a:endParaRPr lang="en-GB" dirty="0" smtClean="0"/>
          </a:p>
          <a:p>
            <a:r>
              <a:rPr lang="en-GB" dirty="0" smtClean="0"/>
              <a:t>Psychosis</a:t>
            </a:r>
          </a:p>
          <a:p>
            <a:r>
              <a:rPr lang="en-GB" dirty="0" smtClean="0"/>
              <a:t>OCD</a:t>
            </a:r>
          </a:p>
          <a:p>
            <a:r>
              <a:rPr lang="en-GB" dirty="0" smtClean="0"/>
              <a:t>Anxiety</a:t>
            </a:r>
          </a:p>
          <a:p>
            <a:r>
              <a:rPr lang="en-GB" dirty="0" smtClean="0"/>
              <a:t>Aggression</a:t>
            </a:r>
          </a:p>
          <a:p>
            <a:r>
              <a:rPr lang="en-GB" dirty="0" smtClean="0"/>
              <a:t>Poor impulse control</a:t>
            </a:r>
          </a:p>
          <a:p>
            <a:r>
              <a:rPr lang="en-GB" dirty="0" smtClean="0"/>
              <a:t>Low pain threshold</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GABA</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5" name="Content Placeholder 4"/>
          <p:cNvSpPr>
            <a:spLocks noGrp="1"/>
          </p:cNvSpPr>
          <p:nvPr>
            <p:ph sz="half" idx="1"/>
          </p:nvPr>
        </p:nvSpPr>
        <p:spPr/>
        <p:txBody>
          <a:bodyPr>
            <a:normAutofit fontScale="92500" lnSpcReduction="20000"/>
          </a:bodyPr>
          <a:lstStyle/>
          <a:p>
            <a:pPr>
              <a:buNone/>
            </a:pPr>
            <a:r>
              <a:rPr lang="en-GB" i="1" dirty="0" smtClean="0"/>
              <a:t>Too low a level</a:t>
            </a:r>
            <a:endParaRPr lang="en-GB" dirty="0" smtClean="0"/>
          </a:p>
          <a:p>
            <a:r>
              <a:rPr lang="en-GB" dirty="0" smtClean="0"/>
              <a:t>Anxiety</a:t>
            </a:r>
          </a:p>
          <a:p>
            <a:r>
              <a:rPr lang="en-GB" dirty="0" smtClean="0"/>
              <a:t>Phobias</a:t>
            </a:r>
          </a:p>
          <a:p>
            <a:r>
              <a:rPr lang="en-GB" dirty="0" smtClean="0"/>
              <a:t>Feel stressed/pressured/overwhelmed</a:t>
            </a:r>
          </a:p>
          <a:p>
            <a:r>
              <a:rPr lang="en-GB" dirty="0" smtClean="0"/>
              <a:t>Butterflies in stomach</a:t>
            </a:r>
          </a:p>
          <a:p>
            <a:r>
              <a:rPr lang="en-GB" dirty="0" smtClean="0"/>
              <a:t>Lump in throat</a:t>
            </a:r>
          </a:p>
          <a:p>
            <a:r>
              <a:rPr lang="en-GB" dirty="0" smtClean="0"/>
              <a:t>Have trouble relaxing/loosening up</a:t>
            </a:r>
          </a:p>
          <a:p>
            <a:r>
              <a:rPr lang="en-GB" dirty="0" smtClean="0"/>
              <a:t>Low stress tolerance</a:t>
            </a:r>
          </a:p>
          <a:p>
            <a:r>
              <a:rPr lang="en-GB" dirty="0" smtClean="0"/>
              <a:t>Body tends to be tense/stiff/uptight</a:t>
            </a:r>
          </a:p>
          <a:p>
            <a:endParaRPr lang="en-GB" dirty="0"/>
          </a:p>
        </p:txBody>
      </p:sp>
      <p:sp>
        <p:nvSpPr>
          <p:cNvPr id="6" name="Content Placeholder 5"/>
          <p:cNvSpPr>
            <a:spLocks noGrp="1"/>
          </p:cNvSpPr>
          <p:nvPr>
            <p:ph sz="half" idx="2"/>
          </p:nvPr>
        </p:nvSpPr>
        <p:spPr/>
        <p:txBody>
          <a:bodyPr>
            <a:normAutofit fontScale="92500" lnSpcReduction="20000"/>
          </a:bodyPr>
          <a:lstStyle/>
          <a:p>
            <a:pPr>
              <a:buNone/>
            </a:pPr>
            <a:r>
              <a:rPr lang="en-GB" i="1" dirty="0" smtClean="0"/>
              <a:t>Too low a level</a:t>
            </a:r>
            <a:endParaRPr lang="en-GB" dirty="0" smtClean="0"/>
          </a:p>
          <a:p>
            <a:r>
              <a:rPr lang="en-GB" dirty="0" smtClean="0"/>
              <a:t>Trembling/twitching/shaking</a:t>
            </a:r>
          </a:p>
          <a:p>
            <a:r>
              <a:rPr lang="en-GB" dirty="0" smtClean="0"/>
              <a:t>Anxious/nervous/jumpy/</a:t>
            </a:r>
          </a:p>
          <a:p>
            <a:pPr>
              <a:buNone/>
            </a:pPr>
            <a:r>
              <a:rPr lang="en-GB" dirty="0" smtClean="0"/>
              <a:t>‘on edge’</a:t>
            </a:r>
          </a:p>
          <a:p>
            <a:r>
              <a:rPr lang="en-GB" dirty="0" smtClean="0"/>
              <a:t>Sleep problems or chronic pain</a:t>
            </a:r>
          </a:p>
          <a:p>
            <a:r>
              <a:rPr lang="en-GB" dirty="0" smtClean="0"/>
              <a:t>Use alcohol/food/cigarettes to relax</a:t>
            </a:r>
          </a:p>
          <a:p>
            <a:r>
              <a:rPr lang="en-GB" dirty="0" smtClean="0"/>
              <a:t>Family history of anxiety</a:t>
            </a:r>
          </a:p>
          <a:p>
            <a:r>
              <a:rPr lang="en-GB" dirty="0" smtClean="0"/>
              <a:t>Valium/Xanax/Avitan/GABA reduce above symptoms</a:t>
            </a:r>
          </a:p>
          <a:p>
            <a:endParaRPr lang="en-GB" dirty="0"/>
          </a:p>
        </p:txBody>
      </p:sp>
      <p:pic>
        <p:nvPicPr>
          <p:cNvPr id="7"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Serotonin</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5" name="Content Placeholder 4"/>
          <p:cNvSpPr>
            <a:spLocks noGrp="1"/>
          </p:cNvSpPr>
          <p:nvPr>
            <p:ph sz="half" idx="1"/>
          </p:nvPr>
        </p:nvSpPr>
        <p:spPr/>
        <p:txBody>
          <a:bodyPr>
            <a:normAutofit fontScale="77500" lnSpcReduction="20000"/>
          </a:bodyPr>
          <a:lstStyle/>
          <a:p>
            <a:pPr>
              <a:buNone/>
            </a:pPr>
            <a:r>
              <a:rPr lang="en-GB" i="1" dirty="0" smtClean="0"/>
              <a:t>Too low a level</a:t>
            </a:r>
            <a:endParaRPr lang="en-GB" dirty="0" smtClean="0"/>
          </a:p>
          <a:p>
            <a:endParaRPr lang="en-GB" dirty="0" smtClean="0"/>
          </a:p>
          <a:p>
            <a:r>
              <a:rPr lang="en-GB" dirty="0" smtClean="0"/>
              <a:t>Depression</a:t>
            </a:r>
          </a:p>
          <a:p>
            <a:r>
              <a:rPr lang="en-GB" dirty="0" smtClean="0"/>
              <a:t>Anxiety</a:t>
            </a:r>
          </a:p>
          <a:p>
            <a:r>
              <a:rPr lang="en-GB" dirty="0" smtClean="0"/>
              <a:t>Melancholic</a:t>
            </a:r>
          </a:p>
          <a:p>
            <a:r>
              <a:rPr lang="en-GB" dirty="0" smtClean="0"/>
              <a:t>Insomnia / Sleep problems / Light sleeper</a:t>
            </a:r>
          </a:p>
          <a:p>
            <a:r>
              <a:rPr lang="en-GB" dirty="0" smtClean="0"/>
              <a:t>Nervous</a:t>
            </a:r>
          </a:p>
          <a:p>
            <a:r>
              <a:rPr lang="en-GB" dirty="0" smtClean="0"/>
              <a:t>Worrier</a:t>
            </a:r>
          </a:p>
          <a:p>
            <a:r>
              <a:rPr lang="en-GB" dirty="0" smtClean="0"/>
              <a:t>Poor response to stress</a:t>
            </a:r>
          </a:p>
          <a:p>
            <a:r>
              <a:rPr lang="en-GB" dirty="0" smtClean="0"/>
              <a:t>Negative / Pessimistic</a:t>
            </a:r>
          </a:p>
          <a:p>
            <a:r>
              <a:rPr lang="en-GB" dirty="0" smtClean="0"/>
              <a:t>Irritable / impatient/edgy</a:t>
            </a:r>
          </a:p>
          <a:p>
            <a:r>
              <a:rPr lang="en-GB" dirty="0" smtClean="0"/>
              <a:t>Self destructive, masochistic or suicidal thoughts / plans</a:t>
            </a:r>
          </a:p>
          <a:p>
            <a:endParaRPr lang="en-GB" dirty="0" smtClean="0"/>
          </a:p>
          <a:p>
            <a:endParaRPr lang="en-GB" dirty="0"/>
          </a:p>
        </p:txBody>
      </p:sp>
      <p:sp>
        <p:nvSpPr>
          <p:cNvPr id="6" name="Content Placeholder 5"/>
          <p:cNvSpPr>
            <a:spLocks noGrp="1"/>
          </p:cNvSpPr>
          <p:nvPr>
            <p:ph sz="half" idx="2"/>
          </p:nvPr>
        </p:nvSpPr>
        <p:spPr/>
        <p:txBody>
          <a:bodyPr>
            <a:normAutofit fontScale="77500" lnSpcReduction="20000"/>
          </a:bodyPr>
          <a:lstStyle/>
          <a:p>
            <a:pPr>
              <a:buNone/>
            </a:pPr>
            <a:r>
              <a:rPr lang="en-GB" i="1" dirty="0" smtClean="0"/>
              <a:t>Too low a level</a:t>
            </a:r>
            <a:endParaRPr lang="en-GB" dirty="0" smtClean="0"/>
          </a:p>
          <a:p>
            <a:endParaRPr lang="en-GB" dirty="0" smtClean="0"/>
          </a:p>
          <a:p>
            <a:r>
              <a:rPr lang="en-GB" dirty="0" smtClean="0"/>
              <a:t>Think about the same things over &amp; over again</a:t>
            </a:r>
          </a:p>
          <a:p>
            <a:r>
              <a:rPr lang="en-GB" dirty="0" smtClean="0"/>
              <a:t>Low self esteem / confidence</a:t>
            </a:r>
          </a:p>
          <a:p>
            <a:r>
              <a:rPr lang="en-GB" dirty="0" smtClean="0"/>
              <a:t>Feel worse in and dislike dark weather</a:t>
            </a:r>
          </a:p>
          <a:p>
            <a:r>
              <a:rPr lang="en-GB" dirty="0" smtClean="0"/>
              <a:t>Anger / rage / explosive behaviour / assaultive</a:t>
            </a:r>
          </a:p>
          <a:p>
            <a:r>
              <a:rPr lang="en-GB" dirty="0" smtClean="0"/>
              <a:t>Inflammation / chronic pain</a:t>
            </a:r>
          </a:p>
          <a:p>
            <a:r>
              <a:rPr lang="en-GB" dirty="0" smtClean="0"/>
              <a:t>PMS</a:t>
            </a:r>
          </a:p>
          <a:p>
            <a:r>
              <a:rPr lang="en-GB" dirty="0" smtClean="0"/>
              <a:t>Anti-depressants / 5HTP improve mood</a:t>
            </a:r>
          </a:p>
          <a:p>
            <a:r>
              <a:rPr lang="en-GB" dirty="0" smtClean="0"/>
              <a:t>Family history of depression / anxiety / OCD / eating disorders</a:t>
            </a:r>
          </a:p>
          <a:p>
            <a:endParaRPr lang="en-GB" dirty="0"/>
          </a:p>
        </p:txBody>
      </p:sp>
      <p:pic>
        <p:nvPicPr>
          <p:cNvPr id="7"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The Nutrient Connection</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a:buNone/>
            </a:pPr>
            <a:endParaRPr lang="en-GB" dirty="0" smtClean="0"/>
          </a:p>
          <a:p>
            <a:pPr>
              <a:buNone/>
            </a:pPr>
            <a:endParaRPr lang="en-GB" dirty="0" smtClean="0"/>
          </a:p>
          <a:p>
            <a:pPr algn="ctr">
              <a:buNone/>
            </a:pPr>
            <a:r>
              <a:rPr lang="en-GB" sz="4400" dirty="0" smtClean="0"/>
              <a:t>The Nutrition Connection</a:t>
            </a:r>
            <a:endParaRPr lang="en-GB" sz="4400"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Diet Essentials</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a:bodyPr>
          <a:lstStyle/>
          <a:p>
            <a:pPr lvl="0"/>
            <a:r>
              <a:rPr lang="en-GB" dirty="0" smtClean="0"/>
              <a:t>Balance blood glucose</a:t>
            </a:r>
          </a:p>
          <a:p>
            <a:pPr lvl="0"/>
            <a:r>
              <a:rPr lang="en-GB" dirty="0" smtClean="0"/>
              <a:t>Ensure high quality protein at three meals a day</a:t>
            </a:r>
          </a:p>
          <a:p>
            <a:pPr lvl="0"/>
            <a:r>
              <a:rPr lang="en-GB" dirty="0" smtClean="0"/>
              <a:t>Eat fresh coloured veg at lunch &amp; dinner</a:t>
            </a:r>
          </a:p>
          <a:p>
            <a:pPr lvl="0"/>
            <a:r>
              <a:rPr lang="en-GB" dirty="0" smtClean="0"/>
              <a:t>Drink water throughout the day (2+ litres)</a:t>
            </a:r>
          </a:p>
          <a:p>
            <a:pPr lvl="0"/>
            <a:r>
              <a:rPr lang="en-GB" dirty="0" smtClean="0"/>
              <a:t>Only consume moderate to low GL carbohydrates</a:t>
            </a:r>
          </a:p>
          <a:p>
            <a:pPr lvl="0"/>
            <a:r>
              <a:rPr lang="en-GB" dirty="0" smtClean="0"/>
              <a:t>Ensure a wide variety of foods</a:t>
            </a:r>
          </a:p>
          <a:p>
            <a:pPr lvl="0"/>
            <a:r>
              <a:rPr lang="en-GB" dirty="0" smtClean="0"/>
              <a:t>Do not eat large meals</a:t>
            </a:r>
          </a:p>
          <a:p>
            <a:pPr lvl="0"/>
            <a:r>
              <a:rPr lang="en-GB" dirty="0" smtClean="0"/>
              <a:t>Avoid refined sugar &amp; alcohol &amp; smoking …</a:t>
            </a:r>
          </a:p>
          <a:p>
            <a:pPr lvl="0"/>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2000"/>
                                        <p:tgtEl>
                                          <p:spTgt spid="4">
                                            <p:txEl>
                                              <p:pRg st="1" end="1"/>
                                            </p:txEl>
                                          </p:spTgt>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2000"/>
                                        <p:tgtEl>
                                          <p:spTgt spid="4">
                                            <p:txEl>
                                              <p:pRg st="2" end="2"/>
                                            </p:txEl>
                                          </p:spTgt>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down)">
                                      <p:cBhvr>
                                        <p:cTn id="19" dur="2000"/>
                                        <p:tgtEl>
                                          <p:spTgt spid="4">
                                            <p:txEl>
                                              <p:pRg st="3" end="3"/>
                                            </p:txEl>
                                          </p:spTgt>
                                        </p:tgtEl>
                                      </p:cBhvr>
                                    </p:animEffect>
                                  </p:childTnLst>
                                </p:cTn>
                              </p:par>
                            </p:childTnLst>
                          </p:cTn>
                        </p:par>
                        <p:par>
                          <p:cTn id="20" fill="hold">
                            <p:stCondLst>
                              <p:cond delay="6500"/>
                            </p:stCondLst>
                            <p:childTnLst>
                              <p:par>
                                <p:cTn id="21" presetID="22" presetClass="entr" presetSubtype="4"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2000"/>
                                        <p:tgtEl>
                                          <p:spTgt spid="4">
                                            <p:txEl>
                                              <p:pRg st="4" end="4"/>
                                            </p:txEl>
                                          </p:spTgt>
                                        </p:tgtEl>
                                      </p:cBhvr>
                                    </p:animEffect>
                                  </p:childTnLst>
                                </p:cTn>
                              </p:par>
                            </p:childTnLst>
                          </p:cTn>
                        </p:par>
                        <p:par>
                          <p:cTn id="24" fill="hold">
                            <p:stCondLst>
                              <p:cond delay="8500"/>
                            </p:stCondLst>
                            <p:childTnLst>
                              <p:par>
                                <p:cTn id="25" presetID="22" presetClass="entr" presetSubtype="4"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2000"/>
                                        <p:tgtEl>
                                          <p:spTgt spid="4">
                                            <p:txEl>
                                              <p:pRg st="5" end="5"/>
                                            </p:txEl>
                                          </p:spTgt>
                                        </p:tgtEl>
                                      </p:cBhvr>
                                    </p:animEffect>
                                  </p:childTnLst>
                                </p:cTn>
                              </p:par>
                            </p:childTnLst>
                          </p:cTn>
                        </p:par>
                        <p:par>
                          <p:cTn id="28" fill="hold">
                            <p:stCondLst>
                              <p:cond delay="10500"/>
                            </p:stCondLst>
                            <p:childTnLst>
                              <p:par>
                                <p:cTn id="29" presetID="22" presetClass="entr" presetSubtype="4"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down)">
                                      <p:cBhvr>
                                        <p:cTn id="31" dur="2000"/>
                                        <p:tgtEl>
                                          <p:spTgt spid="4">
                                            <p:txEl>
                                              <p:pRg st="6" end="6"/>
                                            </p:txEl>
                                          </p:spTgt>
                                        </p:tgtEl>
                                      </p:cBhvr>
                                    </p:animEffect>
                                  </p:childTnLst>
                                </p:cTn>
                              </p:par>
                            </p:childTnLst>
                          </p:cTn>
                        </p:par>
                        <p:par>
                          <p:cTn id="32" fill="hold">
                            <p:stCondLst>
                              <p:cond delay="12500"/>
                            </p:stCondLst>
                            <p:childTnLst>
                              <p:par>
                                <p:cTn id="33" presetID="22" presetClass="entr" presetSubtype="4"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wipe(down)">
                                      <p:cBhvr>
                                        <p:cTn id="35"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Relevant Books on the Subject</a:t>
            </a:r>
            <a:endParaRPr lang="en-GB" dirty="0">
              <a:solidFill>
                <a:schemeClr val="tx1"/>
              </a:solidFill>
            </a:endParaRPr>
          </a:p>
        </p:txBody>
      </p:sp>
      <p:sp>
        <p:nvSpPr>
          <p:cNvPr id="4" name="Content Placeholder 3"/>
          <p:cNvSpPr>
            <a:spLocks noGrp="1"/>
          </p:cNvSpPr>
          <p:nvPr>
            <p:ph sz="quarter" idx="1"/>
          </p:nvPr>
        </p:nvSpPr>
        <p:spPr/>
        <p:txBody>
          <a:bodyPr/>
          <a:lstStyle/>
          <a:p>
            <a:r>
              <a:rPr lang="en-GB" dirty="0" smtClean="0"/>
              <a:t>Cortisol Connection: Why Stress Makes You Fat and Ruins Your Health - And What You Can Do about It by Shawn Talbott, 2002, 2007</a:t>
            </a:r>
          </a:p>
          <a:p>
            <a:endParaRPr lang="en-GB" dirty="0"/>
          </a:p>
        </p:txBody>
      </p:sp>
      <p:pic>
        <p:nvPicPr>
          <p:cNvPr id="5" name="Picture 4"/>
          <p:cNvPicPr/>
          <p:nvPr/>
        </p:nvPicPr>
        <p:blipFill>
          <a:blip r:embed="rId2" cstate="print"/>
          <a:srcRect/>
          <a:stretch>
            <a:fillRect/>
          </a:stretch>
        </p:blipFill>
        <p:spPr bwMode="auto">
          <a:xfrm>
            <a:off x="4114800" y="3200400"/>
            <a:ext cx="3124200" cy="3048000"/>
          </a:xfrm>
          <a:prstGeom prst="rect">
            <a:avLst/>
          </a:prstGeom>
          <a:noFill/>
          <a:ln w="9525">
            <a:noFill/>
            <a:miter lim="800000"/>
            <a:headEnd/>
            <a:tailEnd/>
          </a:ln>
        </p:spPr>
      </p:pic>
      <p:pic>
        <p:nvPicPr>
          <p:cNvPr id="6" name="Picture 2" descr="I:\General\Logo's\Clinical Education Logo.jpg"/>
          <p:cNvPicPr>
            <a:picLocks noChangeAspect="1" noChangeArrowheads="1"/>
          </p:cNvPicPr>
          <p:nvPr/>
        </p:nvPicPr>
        <p:blipFill>
          <a:blip r:embed="rId3" cstate="print"/>
          <a:srcRect/>
          <a:stretch>
            <a:fillRect/>
          </a:stretch>
        </p:blipFill>
        <p:spPr bwMode="auto">
          <a:xfrm>
            <a:off x="7929586" y="6072206"/>
            <a:ext cx="1045358" cy="587392"/>
          </a:xfrm>
          <a:prstGeom prst="rect">
            <a:avLst/>
          </a:prstGeom>
          <a:noFill/>
        </p:spPr>
      </p:pic>
      <p:sp>
        <p:nvSpPr>
          <p:cNvPr id="8" name="Footer Placeholder 3"/>
          <p:cNvSpPr txBox="1">
            <a:spLocks/>
          </p:cNvSpPr>
          <p:nvPr/>
        </p:nvSpPr>
        <p:spPr>
          <a:xfrm>
            <a:off x="228600" y="6416040"/>
            <a:ext cx="35814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CAM Expo – 22.10.11 - Antony Haynes</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9" name="Footer Placeholder 8"/>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The Nutrition Connection</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a:buNone/>
            </a:pPr>
            <a:endParaRPr lang="en-GB" dirty="0" smtClean="0"/>
          </a:p>
          <a:p>
            <a:pPr>
              <a:buNone/>
            </a:pPr>
            <a:endParaRPr lang="en-GB" dirty="0" smtClean="0"/>
          </a:p>
          <a:p>
            <a:pPr algn="ctr">
              <a:buNone/>
            </a:pPr>
            <a:r>
              <a:rPr lang="en-GB" sz="4400" dirty="0" smtClean="0"/>
              <a:t>Specific Nutrients</a:t>
            </a:r>
            <a:endParaRPr lang="en-GB" sz="4400"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Magnesium</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a:bodyPr>
          <a:lstStyle/>
          <a:p>
            <a:pPr lvl="0"/>
            <a:r>
              <a:rPr lang="en-US" dirty="0" smtClean="0"/>
              <a:t>Magnesium is involved in enzymatic pathways which control mitochondrial ATP production</a:t>
            </a:r>
            <a:endParaRPr lang="en-GB" dirty="0" smtClean="0"/>
          </a:p>
          <a:p>
            <a:pPr lvl="0"/>
            <a:endParaRPr lang="en-US" dirty="0" smtClean="0"/>
          </a:p>
          <a:p>
            <a:pPr lvl="0"/>
            <a:r>
              <a:rPr lang="en-US" dirty="0" smtClean="0"/>
              <a:t>Magnesium reduces elevated lactate and glutamate produced under ischemic conditions</a:t>
            </a:r>
            <a:endParaRPr lang="en-GB" dirty="0" smtClean="0"/>
          </a:p>
          <a:p>
            <a:pPr lvl="0"/>
            <a:endParaRPr lang="en-GB" dirty="0" smtClean="0"/>
          </a:p>
          <a:p>
            <a:pPr lvl="0"/>
            <a:r>
              <a:rPr lang="en-GB" dirty="0" smtClean="0"/>
              <a:t>F</a:t>
            </a:r>
            <a:r>
              <a:rPr lang="en-US" dirty="0" smtClean="0"/>
              <a:t>unctions in a manner similar to Memantine, a non competitive NMDA receptor antagonist approved for the treatment of Alzheimer’s disease</a:t>
            </a:r>
            <a:endParaRPr lang="en-GB" dirty="0" smtClean="0"/>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Magnesium</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a:bodyPr>
          <a:lstStyle/>
          <a:p>
            <a:r>
              <a:rPr lang="en-US" dirty="0" smtClean="0"/>
              <a:t>Magnesium preserves pyruvate and glucose metabolism</a:t>
            </a:r>
            <a:endParaRPr lang="en-GB" dirty="0" smtClean="0"/>
          </a:p>
          <a:p>
            <a:pPr lvl="0"/>
            <a:r>
              <a:rPr lang="en-US" dirty="0" smtClean="0"/>
              <a:t>Magnesium blocks NMDA voltage gated receptors and thereby reduces  excitatory post synaptic receptors (Hallak. </a:t>
            </a:r>
            <a:r>
              <a:rPr lang="en-US" i="1" dirty="0" smtClean="0"/>
              <a:t>American J Obstet Gynecol</a:t>
            </a:r>
            <a:r>
              <a:rPr lang="en-US" dirty="0" smtClean="0"/>
              <a:t> 2000 ;183:793-98)</a:t>
            </a:r>
            <a:endParaRPr lang="en-GB" dirty="0" smtClean="0"/>
          </a:p>
          <a:p>
            <a:pPr lvl="0"/>
            <a:r>
              <a:rPr lang="en-US" dirty="0" smtClean="0"/>
              <a:t>Inhibits intracellular calcium and sodium influx</a:t>
            </a:r>
            <a:endParaRPr lang="en-GB" dirty="0" smtClean="0"/>
          </a:p>
          <a:p>
            <a:pPr lvl="0"/>
            <a:r>
              <a:rPr lang="en-US" dirty="0" smtClean="0"/>
              <a:t>Magnesium deficiency results in increased neuromuscular irritability, tremors, myoclonic jerks and seizures </a:t>
            </a:r>
            <a:endParaRPr lang="en-GB" dirty="0" smtClean="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Vitamin D</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a:buNone/>
            </a:pPr>
            <a:endParaRPr lang="en-GB" dirty="0" smtClean="0"/>
          </a:p>
          <a:p>
            <a:pPr>
              <a:buNone/>
            </a:pPr>
            <a:endParaRPr lang="en-GB" dirty="0" smtClean="0"/>
          </a:p>
          <a:p>
            <a:pPr algn="ctr">
              <a:buNone/>
            </a:pPr>
            <a:r>
              <a:rPr lang="en-GB" sz="4400" dirty="0" smtClean="0"/>
              <a:t>The role of Vitamin D &amp; Calcium</a:t>
            </a:r>
            <a:endParaRPr lang="en-GB" sz="4400"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l="4166" t="3703" r="3123" b="3934"/>
          <a:stretch>
            <a:fillRect/>
          </a:stretch>
        </p:blipFill>
        <p:spPr bwMode="auto">
          <a:xfrm>
            <a:off x="-96838" y="-38100"/>
            <a:ext cx="9317038" cy="6961188"/>
          </a:xfrm>
          <a:prstGeom prst="rect">
            <a:avLst/>
          </a:prstGeom>
          <a:noFill/>
          <a:ln w="9525">
            <a:noFill/>
            <a:miter lim="800000"/>
            <a:headEnd/>
            <a:tailEnd/>
          </a:ln>
        </p:spPr>
      </p:pic>
      <p:sp>
        <p:nvSpPr>
          <p:cNvPr id="32771" name="Text Box 3"/>
          <p:cNvSpPr txBox="1">
            <a:spLocks noChangeArrowheads="1"/>
          </p:cNvSpPr>
          <p:nvPr/>
        </p:nvSpPr>
        <p:spPr bwMode="auto">
          <a:xfrm>
            <a:off x="3449638" y="3722688"/>
            <a:ext cx="1816100" cy="1906587"/>
          </a:xfrm>
          <a:prstGeom prst="rect">
            <a:avLst/>
          </a:prstGeom>
          <a:solidFill>
            <a:schemeClr val="tx2"/>
          </a:solidFill>
          <a:ln w="28575">
            <a:solidFill>
              <a:srgbClr val="000000"/>
            </a:solidFill>
            <a:miter lim="800000"/>
            <a:headEnd/>
            <a:tailEnd/>
          </a:ln>
        </p:spPr>
        <p:txBody>
          <a:bodyPr>
            <a:spAutoFit/>
          </a:bodyPr>
          <a:lstStyle/>
          <a:p>
            <a:pPr algn="ctr" eaLnBrk="0" hangingPunct="0"/>
            <a:r>
              <a:rPr lang="en-US" sz="1300" b="1" dirty="0">
                <a:solidFill>
                  <a:srgbClr val="A50021"/>
                </a:solidFill>
                <a:latin typeface="Arial" pitchFamily="34" charset="0"/>
              </a:rPr>
              <a:t>Vitamin D buffers against hyperactivation of intracellular Calcium Increases Calcium Binding Protein = Calbendin</a:t>
            </a:r>
          </a:p>
          <a:p>
            <a:pPr algn="ctr" eaLnBrk="0" hangingPunct="0"/>
            <a:r>
              <a:rPr lang="en-US" sz="1300" b="1" dirty="0">
                <a:solidFill>
                  <a:srgbClr val="A50021"/>
                </a:solidFill>
                <a:latin typeface="Arial" pitchFamily="34" charset="0"/>
              </a:rPr>
              <a:t>Natural Glutamate antagonist</a:t>
            </a:r>
          </a:p>
        </p:txBody>
      </p:sp>
      <p:sp>
        <p:nvSpPr>
          <p:cNvPr id="4" name="Footer Placeholder 3"/>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71500" y="0"/>
            <a:ext cx="8305800" cy="685800"/>
          </a:xfrm>
        </p:spPr>
        <p:txBody>
          <a:bodyPr/>
          <a:lstStyle/>
          <a:p>
            <a:r>
              <a:rPr lang="en-US" sz="3600" dirty="0" smtClean="0">
                <a:solidFill>
                  <a:srgbClr val="FFFF00"/>
                </a:solidFill>
                <a:latin typeface="Times New Roman" pitchFamily="18" charset="0"/>
                <a:cs typeface="Times New Roman" pitchFamily="18" charset="0"/>
              </a:rPr>
              <a:t>Promoting GABA &amp; Glutamate Balance</a:t>
            </a:r>
          </a:p>
        </p:txBody>
      </p:sp>
      <p:graphicFrame>
        <p:nvGraphicFramePr>
          <p:cNvPr id="3969051" name="Group 27"/>
          <p:cNvGraphicFramePr>
            <a:graphicFrameLocks noGrp="1"/>
          </p:cNvGraphicFramePr>
          <p:nvPr>
            <p:ph idx="4294967295"/>
          </p:nvPr>
        </p:nvGraphicFramePr>
        <p:xfrm>
          <a:off x="304800" y="800100"/>
          <a:ext cx="8686800" cy="5866448"/>
        </p:xfrm>
        <a:graphic>
          <a:graphicData uri="http://schemas.openxmlformats.org/drawingml/2006/table">
            <a:tbl>
              <a:tblPr/>
              <a:tblGrid>
                <a:gridCol w="3598863"/>
                <a:gridCol w="5087937"/>
              </a:tblGrid>
              <a:tr h="874713">
                <a:tc>
                  <a:txBody>
                    <a:bodyPr/>
                    <a:lstStyle/>
                    <a:p>
                      <a:pPr marL="0" marR="0" lvl="0" indent="0" algn="l" defTabSz="914400" rtl="0" eaLnBrk="0" fontAlgn="base" latinLnBrk="0" hangingPunct="0">
                        <a:lnSpc>
                          <a:spcPts val="3000"/>
                        </a:lnSpc>
                        <a:spcBef>
                          <a:spcPct val="0"/>
                        </a:spcBef>
                        <a:spcAft>
                          <a:spcPts val="900"/>
                        </a:spcAft>
                        <a:buClr>
                          <a:srgbClr val="33CCFF"/>
                        </a:buClr>
                        <a:buSzTx/>
                        <a:buFont typeface="Symbol" pitchFamily="18" charset="2"/>
                        <a:buNone/>
                        <a:tabLst/>
                      </a:pPr>
                      <a:r>
                        <a:rPr kumimoji="0" lang="en-US" sz="2400" b="1" i="0" u="none" strike="noStrike" cap="none" normalizeH="0" baseline="0" dirty="0" smtClean="0">
                          <a:ln>
                            <a:noFill/>
                          </a:ln>
                          <a:solidFill>
                            <a:srgbClr val="663300"/>
                          </a:solidFill>
                          <a:effectLst/>
                          <a:latin typeface="Arial" pitchFamily="34" charset="0"/>
                        </a:rPr>
                        <a:t>Taurine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ts val="2400"/>
                        </a:lnSpc>
                        <a:spcBef>
                          <a:spcPct val="0"/>
                        </a:spcBef>
                        <a:spcAft>
                          <a:spcPts val="1000"/>
                        </a:spcAft>
                        <a:buClr>
                          <a:srgbClr val="33CCFF"/>
                        </a:buClr>
                        <a:buSzTx/>
                        <a:buFont typeface="Symbol" pitchFamily="18" charset="2"/>
                        <a:buNone/>
                        <a:tabLst/>
                      </a:pPr>
                      <a:r>
                        <a:rPr kumimoji="0" lang="en-US" sz="1600" b="1" i="0" u="none" strike="noStrike" cap="none" normalizeH="0" baseline="0" dirty="0" smtClean="0">
                          <a:ln>
                            <a:noFill/>
                          </a:ln>
                          <a:solidFill>
                            <a:srgbClr val="00002A"/>
                          </a:solidFill>
                          <a:effectLst/>
                          <a:latin typeface="Arial" pitchFamily="34" charset="0"/>
                        </a:rPr>
                        <a:t>Acts as an endogenous GABA agonist</a:t>
                      </a:r>
                    </a:p>
                    <a:p>
                      <a:pPr marL="0" marR="0" lvl="0" indent="0" algn="l" defTabSz="914400" rtl="0" eaLnBrk="0" fontAlgn="base" latinLnBrk="0" hangingPunct="0">
                        <a:lnSpc>
                          <a:spcPts val="2400"/>
                        </a:lnSpc>
                        <a:spcBef>
                          <a:spcPct val="0"/>
                        </a:spcBef>
                        <a:spcAft>
                          <a:spcPts val="1000"/>
                        </a:spcAft>
                        <a:buClr>
                          <a:srgbClr val="33CCFF"/>
                        </a:buClr>
                        <a:buSzTx/>
                        <a:buFont typeface="Symbol" pitchFamily="18" charset="2"/>
                        <a:buNone/>
                        <a:tabLst/>
                      </a:pPr>
                      <a:r>
                        <a:rPr kumimoji="0" lang="en-US" sz="1600" b="1" i="0" u="none" strike="noStrike" cap="none" normalizeH="0" baseline="0" dirty="0" smtClean="0">
                          <a:ln>
                            <a:noFill/>
                          </a:ln>
                          <a:solidFill>
                            <a:srgbClr val="00002A"/>
                          </a:solidFill>
                          <a:effectLst/>
                          <a:latin typeface="Arial" pitchFamily="34" charset="0"/>
                        </a:rPr>
                        <a:t>Rescues neurons from excito-toxic effects induced by elevated  glutamate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r>
              <a:tr h="801688">
                <a:tc>
                  <a:txBody>
                    <a:bodyPr/>
                    <a:lstStyle/>
                    <a:p>
                      <a:pPr marL="0" marR="0" lvl="0" indent="0" algn="l" defTabSz="914400" rtl="0" eaLnBrk="0" fontAlgn="base" latinLnBrk="0" hangingPunct="0">
                        <a:lnSpc>
                          <a:spcPts val="3000"/>
                        </a:lnSpc>
                        <a:spcBef>
                          <a:spcPct val="0"/>
                        </a:spcBef>
                        <a:spcAft>
                          <a:spcPts val="900"/>
                        </a:spcAft>
                        <a:buClr>
                          <a:srgbClr val="33CCFF"/>
                        </a:buClr>
                        <a:buSzTx/>
                        <a:buFont typeface="Symbol" pitchFamily="18" charset="2"/>
                        <a:buNone/>
                        <a:tabLst/>
                      </a:pPr>
                      <a:r>
                        <a:rPr kumimoji="0" lang="en-US" sz="2400" b="1" i="0" u="none" strike="noStrike" cap="none" normalizeH="0" baseline="0" dirty="0" smtClean="0">
                          <a:ln>
                            <a:noFill/>
                          </a:ln>
                          <a:solidFill>
                            <a:srgbClr val="663300"/>
                          </a:solidFill>
                          <a:effectLst/>
                          <a:latin typeface="Arial" pitchFamily="34" charset="0"/>
                        </a:rPr>
                        <a:t>Magnesium (malate)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ts val="2400"/>
                        </a:lnSpc>
                        <a:spcBef>
                          <a:spcPct val="0"/>
                        </a:spcBef>
                        <a:spcAft>
                          <a:spcPts val="1000"/>
                        </a:spcAft>
                        <a:buClr>
                          <a:srgbClr val="33CCFF"/>
                        </a:buClr>
                        <a:buSzTx/>
                        <a:buFont typeface="Symbol" pitchFamily="18" charset="2"/>
                        <a:buNone/>
                        <a:tabLst/>
                      </a:pPr>
                      <a:r>
                        <a:rPr kumimoji="0" lang="en-US" sz="1600" b="1" i="0" u="none" strike="noStrike" cap="none" normalizeH="0" baseline="0" dirty="0" smtClean="0">
                          <a:ln>
                            <a:noFill/>
                          </a:ln>
                          <a:solidFill>
                            <a:srgbClr val="00002A"/>
                          </a:solidFill>
                          <a:effectLst/>
                          <a:latin typeface="Arial" pitchFamily="34" charset="0"/>
                        </a:rPr>
                        <a:t>Blocks NMDA voltage gated receptors reducing  excitatory post synaptic receptors</a:t>
                      </a:r>
                    </a:p>
                    <a:p>
                      <a:pPr marL="0" marR="0" lvl="0" indent="0" algn="l" defTabSz="914400" rtl="0" eaLnBrk="0" fontAlgn="base" latinLnBrk="0" hangingPunct="0">
                        <a:lnSpc>
                          <a:spcPts val="2400"/>
                        </a:lnSpc>
                        <a:spcBef>
                          <a:spcPct val="0"/>
                        </a:spcBef>
                        <a:spcAft>
                          <a:spcPts val="1000"/>
                        </a:spcAft>
                        <a:buClr>
                          <a:srgbClr val="33CCFF"/>
                        </a:buClr>
                        <a:buSzTx/>
                        <a:buFont typeface="Symbol" pitchFamily="18" charset="2"/>
                        <a:buNone/>
                        <a:tabLst/>
                      </a:pPr>
                      <a:r>
                        <a:rPr kumimoji="0" lang="en-US" sz="1600" b="1" i="0" u="none" strike="noStrike" cap="none" normalizeH="0" baseline="0" dirty="0" smtClean="0">
                          <a:ln>
                            <a:noFill/>
                          </a:ln>
                          <a:solidFill>
                            <a:srgbClr val="00002A"/>
                          </a:solidFill>
                          <a:effectLst/>
                          <a:latin typeface="Arial" pitchFamily="34" charset="0"/>
                        </a:rPr>
                        <a:t>Reduces neuromuscular irritability, seizures,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r>
              <a:tr h="801688">
                <a:tc>
                  <a:txBody>
                    <a:bodyPr/>
                    <a:lstStyle/>
                    <a:p>
                      <a:pPr marL="0" marR="0" lvl="0" indent="0" algn="l" defTabSz="914400" rtl="0" eaLnBrk="0" fontAlgn="base" latinLnBrk="0" hangingPunct="0">
                        <a:lnSpc>
                          <a:spcPts val="3000"/>
                        </a:lnSpc>
                        <a:spcBef>
                          <a:spcPct val="0"/>
                        </a:spcBef>
                        <a:spcAft>
                          <a:spcPts val="900"/>
                        </a:spcAft>
                        <a:buClr>
                          <a:srgbClr val="33CCFF"/>
                        </a:buClr>
                        <a:buSzTx/>
                        <a:buFont typeface="Symbol" pitchFamily="18" charset="2"/>
                        <a:buNone/>
                        <a:tabLst/>
                      </a:pPr>
                      <a:r>
                        <a:rPr kumimoji="0" lang="en-US" sz="2400" b="1" i="0" u="none" strike="noStrike" cap="none" normalizeH="0" baseline="0" dirty="0" smtClean="0">
                          <a:ln>
                            <a:noFill/>
                          </a:ln>
                          <a:solidFill>
                            <a:srgbClr val="663300"/>
                          </a:solidFill>
                          <a:effectLst/>
                          <a:latin typeface="Arial" pitchFamily="34" charset="0"/>
                        </a:rPr>
                        <a:t>B</a:t>
                      </a:r>
                      <a:r>
                        <a:rPr kumimoji="0" lang="en-US" sz="2400" b="1" i="0" u="none" strike="noStrike" cap="none" normalizeH="0" baseline="-25000" dirty="0" smtClean="0">
                          <a:ln>
                            <a:noFill/>
                          </a:ln>
                          <a:solidFill>
                            <a:srgbClr val="663300"/>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ts val="2400"/>
                        </a:lnSpc>
                        <a:spcBef>
                          <a:spcPct val="0"/>
                        </a:spcBef>
                        <a:spcAft>
                          <a:spcPts val="1000"/>
                        </a:spcAft>
                        <a:buClr>
                          <a:srgbClr val="33CCFF"/>
                        </a:buClr>
                        <a:buSzTx/>
                        <a:buFont typeface="Symbol" pitchFamily="18" charset="2"/>
                        <a:buNone/>
                        <a:tabLst/>
                      </a:pPr>
                      <a:r>
                        <a:rPr kumimoji="0" lang="en-US" sz="1600" b="1" i="0" u="none" strike="noStrike" cap="none" normalizeH="0" baseline="0" dirty="0" smtClean="0">
                          <a:ln>
                            <a:noFill/>
                          </a:ln>
                          <a:solidFill>
                            <a:srgbClr val="00002A"/>
                          </a:solidFill>
                          <a:effectLst/>
                          <a:latin typeface="Arial" pitchFamily="34" charset="0"/>
                        </a:rPr>
                        <a:t>Cofactor in synthesis of gaba from the enzyme glutamic acid decarboxylase (GAD)</a:t>
                      </a:r>
                      <a:r>
                        <a:rPr kumimoji="0" lang="en-US" sz="1600" b="0" i="0" u="none" strike="noStrike" cap="none" normalizeH="0" baseline="0" dirty="0" smtClean="0">
                          <a:ln>
                            <a:noFill/>
                          </a:ln>
                          <a:solidFill>
                            <a:srgbClr val="00002A"/>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r>
              <a:tr h="1004888">
                <a:tc>
                  <a:txBody>
                    <a:bodyPr/>
                    <a:lstStyle/>
                    <a:p>
                      <a:pPr marL="0" marR="0" lvl="0" indent="0" algn="l" defTabSz="914400" rtl="0" eaLnBrk="0" fontAlgn="base" latinLnBrk="0" hangingPunct="0">
                        <a:lnSpc>
                          <a:spcPts val="3000"/>
                        </a:lnSpc>
                        <a:spcBef>
                          <a:spcPct val="0"/>
                        </a:spcBef>
                        <a:spcAft>
                          <a:spcPts val="900"/>
                        </a:spcAft>
                        <a:buClr>
                          <a:srgbClr val="33CCFF"/>
                        </a:buClr>
                        <a:buSzTx/>
                        <a:buFont typeface="Symbol" pitchFamily="18" charset="2"/>
                        <a:buNone/>
                        <a:tabLst/>
                      </a:pPr>
                      <a:r>
                        <a:rPr kumimoji="0" lang="en-US" sz="2400" b="1" i="0" u="none" strike="noStrike" cap="none" normalizeH="0" baseline="0" dirty="0" smtClean="0">
                          <a:ln>
                            <a:noFill/>
                          </a:ln>
                          <a:solidFill>
                            <a:srgbClr val="663300"/>
                          </a:solidFill>
                          <a:effectLst/>
                          <a:latin typeface="Arial" pitchFamily="34" charset="0"/>
                        </a:rPr>
                        <a:t>Green tea extract </a:t>
                      </a:r>
                      <a:r>
                        <a:rPr kumimoji="0" lang="en-US" sz="2000" b="1" i="0" u="none" strike="noStrike" cap="none" normalizeH="0" baseline="0" dirty="0" smtClean="0">
                          <a:ln>
                            <a:noFill/>
                          </a:ln>
                          <a:solidFill>
                            <a:srgbClr val="663300"/>
                          </a:solidFill>
                          <a:effectLst/>
                          <a:latin typeface="Arial" pitchFamily="34" charset="0"/>
                        </a:rPr>
                        <a:t>(</a:t>
                      </a:r>
                      <a:r>
                        <a:rPr kumimoji="0" lang="en-US" sz="2000" b="1" i="1" u="none" strike="noStrike" cap="none" normalizeH="0" baseline="0" dirty="0" smtClean="0">
                          <a:ln>
                            <a:noFill/>
                          </a:ln>
                          <a:solidFill>
                            <a:srgbClr val="663300"/>
                          </a:solidFill>
                          <a:effectLst/>
                          <a:latin typeface="Arial" pitchFamily="34" charset="0"/>
                        </a:rPr>
                        <a:t>Camilla sinensis</a:t>
                      </a:r>
                      <a:r>
                        <a:rPr kumimoji="0" lang="en-US" sz="2000" b="1" i="0" u="none" strike="noStrike" cap="none" normalizeH="0" baseline="0" dirty="0" smtClean="0">
                          <a:ln>
                            <a:noFill/>
                          </a:ln>
                          <a:solidFill>
                            <a:srgbClr val="663300"/>
                          </a:solidFill>
                          <a:effectLst/>
                          <a:latin typeface="Arial" pitchFamily="34" charset="0"/>
                        </a:rPr>
                        <a:t>) – 60% catechins, 40% EGCG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ts val="2400"/>
                        </a:lnSpc>
                        <a:spcBef>
                          <a:spcPct val="0"/>
                        </a:spcBef>
                        <a:spcAft>
                          <a:spcPts val="1000"/>
                        </a:spcAft>
                        <a:buClr>
                          <a:srgbClr val="33CCFF"/>
                        </a:buClr>
                        <a:buSzTx/>
                        <a:buFont typeface="Symbol" pitchFamily="18" charset="2"/>
                        <a:buNone/>
                        <a:tabLst/>
                      </a:pPr>
                      <a:r>
                        <a:rPr kumimoji="0" lang="en-US" sz="1600" b="1" i="0" u="none" strike="noStrike" cap="none" normalizeH="0" baseline="0" dirty="0" smtClean="0">
                          <a:ln>
                            <a:noFill/>
                          </a:ln>
                          <a:solidFill>
                            <a:srgbClr val="00002A"/>
                          </a:solidFill>
                          <a:effectLst/>
                          <a:latin typeface="Arial" pitchFamily="34" charset="0"/>
                        </a:rPr>
                        <a:t>Attenuates glutamate cytotoxicity</a:t>
                      </a:r>
                    </a:p>
                    <a:p>
                      <a:pPr marL="0" marR="0" lvl="0" indent="0" algn="l" defTabSz="914400" rtl="0" eaLnBrk="0" fontAlgn="base" latinLnBrk="0" hangingPunct="0">
                        <a:lnSpc>
                          <a:spcPts val="2400"/>
                        </a:lnSpc>
                        <a:spcBef>
                          <a:spcPct val="0"/>
                        </a:spcBef>
                        <a:spcAft>
                          <a:spcPts val="1000"/>
                        </a:spcAft>
                        <a:buClr>
                          <a:srgbClr val="33CCFF"/>
                        </a:buClr>
                        <a:buSzTx/>
                        <a:buFont typeface="Symbol" pitchFamily="18" charset="2"/>
                        <a:buNone/>
                        <a:tabLst/>
                      </a:pPr>
                      <a:r>
                        <a:rPr kumimoji="0" lang="en-US" sz="1600" b="1" i="0" u="none" strike="noStrike" cap="none" normalizeH="0" baseline="0" dirty="0" smtClean="0">
                          <a:ln>
                            <a:noFill/>
                          </a:ln>
                          <a:solidFill>
                            <a:srgbClr val="00002A"/>
                          </a:solidFill>
                          <a:effectLst/>
                          <a:latin typeface="Arial" pitchFamily="34" charset="0"/>
                        </a:rPr>
                        <a:t>Activates PI3/AKT and inhibits GSK3, an effect similar to lithium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r>
              <a:tr h="1220788">
                <a:tc>
                  <a:txBody>
                    <a:bodyPr/>
                    <a:lstStyle/>
                    <a:p>
                      <a:pPr marL="0" marR="0" lvl="0" indent="0" algn="l" defTabSz="914400" rtl="0" eaLnBrk="0" fontAlgn="base" latinLnBrk="0" hangingPunct="0">
                        <a:lnSpc>
                          <a:spcPts val="3000"/>
                        </a:lnSpc>
                        <a:spcBef>
                          <a:spcPct val="0"/>
                        </a:spcBef>
                        <a:spcAft>
                          <a:spcPts val="900"/>
                        </a:spcAft>
                        <a:buClr>
                          <a:srgbClr val="33CCFF"/>
                        </a:buClr>
                        <a:buSzTx/>
                        <a:buFont typeface="Symbol" pitchFamily="18" charset="2"/>
                        <a:buNone/>
                        <a:tabLst/>
                      </a:pPr>
                      <a:r>
                        <a:rPr kumimoji="0" lang="en-US" sz="2400" b="1" i="0" u="none" strike="noStrike" cap="none" normalizeH="0" baseline="0" dirty="0" smtClean="0">
                          <a:ln>
                            <a:noFill/>
                          </a:ln>
                          <a:solidFill>
                            <a:srgbClr val="663300"/>
                          </a:solidFill>
                          <a:effectLst/>
                          <a:latin typeface="Arial" pitchFamily="34" charset="0"/>
                        </a:rPr>
                        <a:t>N-acetylcysteine (NAC)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ts val="2400"/>
                        </a:lnSpc>
                        <a:spcBef>
                          <a:spcPct val="0"/>
                        </a:spcBef>
                        <a:spcAft>
                          <a:spcPts val="1000"/>
                        </a:spcAft>
                        <a:buClr>
                          <a:srgbClr val="33CCFF"/>
                        </a:buClr>
                        <a:buSzTx/>
                        <a:buFont typeface="Symbol" pitchFamily="18" charset="2"/>
                        <a:buNone/>
                        <a:tabLst/>
                      </a:pPr>
                      <a:r>
                        <a:rPr kumimoji="0" lang="en-US" sz="1600" b="1" i="0" u="none" strike="noStrike" cap="none" normalizeH="0" baseline="0" dirty="0" smtClean="0">
                          <a:ln>
                            <a:noFill/>
                          </a:ln>
                          <a:solidFill>
                            <a:srgbClr val="00002A"/>
                          </a:solidFill>
                          <a:effectLst/>
                          <a:latin typeface="Arial" pitchFamily="34" charset="0"/>
                        </a:rPr>
                        <a:t>Natural NMDA receptor antagonist</a:t>
                      </a:r>
                    </a:p>
                    <a:p>
                      <a:pPr marL="0" marR="0" lvl="0" indent="0" algn="l" defTabSz="914400" rtl="0" eaLnBrk="0" fontAlgn="base" latinLnBrk="0" hangingPunct="0">
                        <a:lnSpc>
                          <a:spcPts val="2400"/>
                        </a:lnSpc>
                        <a:spcBef>
                          <a:spcPct val="0"/>
                        </a:spcBef>
                        <a:spcAft>
                          <a:spcPts val="1000"/>
                        </a:spcAft>
                        <a:buClr>
                          <a:srgbClr val="33CCFF"/>
                        </a:buClr>
                        <a:buSzTx/>
                        <a:buFont typeface="Symbol" pitchFamily="18" charset="2"/>
                        <a:buNone/>
                        <a:tabLst/>
                      </a:pPr>
                      <a:r>
                        <a:rPr kumimoji="0" lang="en-US" sz="1600" b="0" i="0" u="none" strike="noStrike" cap="none" normalizeH="0" baseline="0" dirty="0" smtClean="0">
                          <a:ln>
                            <a:noFill/>
                          </a:ln>
                          <a:solidFill>
                            <a:srgbClr val="00002A"/>
                          </a:solidFill>
                          <a:effectLst/>
                          <a:latin typeface="Arial" pitchFamily="34" charset="0"/>
                        </a:rPr>
                        <a:t>Protect nerve cells from harmful excitotoxic effects </a:t>
                      </a:r>
                    </a:p>
                    <a:p>
                      <a:pPr marL="0" marR="0" lvl="0" indent="0" algn="l" defTabSz="914400" rtl="0" eaLnBrk="0" fontAlgn="base" latinLnBrk="0" hangingPunct="0">
                        <a:lnSpc>
                          <a:spcPts val="2400"/>
                        </a:lnSpc>
                        <a:spcBef>
                          <a:spcPct val="0"/>
                        </a:spcBef>
                        <a:spcAft>
                          <a:spcPts val="1000"/>
                        </a:spcAft>
                        <a:buClr>
                          <a:srgbClr val="33CCFF"/>
                        </a:buClr>
                        <a:buSzTx/>
                        <a:buFont typeface="Symbol" pitchFamily="18" charset="2"/>
                        <a:buNone/>
                        <a:tabLst/>
                      </a:pPr>
                      <a:r>
                        <a:rPr kumimoji="0" lang="en-US" sz="1600" b="0" i="0" u="none" strike="noStrike" cap="none" normalizeH="0" baseline="0" dirty="0" smtClean="0">
                          <a:ln>
                            <a:noFill/>
                          </a:ln>
                          <a:solidFill>
                            <a:srgbClr val="00002A"/>
                          </a:solidFill>
                          <a:effectLst/>
                          <a:latin typeface="Arial" pitchFamily="34" charset="0"/>
                        </a:rPr>
                        <a:t>Precursor to glutathione, a primary antioxidant in the body as well as in the central nervous system</a:t>
                      </a:r>
                      <a:endParaRPr kumimoji="0" lang="en-US" sz="1600" b="1" i="0" u="none" strike="noStrike" cap="none" normalizeH="0" baseline="0" dirty="0" smtClean="0">
                        <a:ln>
                          <a:noFill/>
                        </a:ln>
                        <a:solidFill>
                          <a:srgbClr val="00002A"/>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r>
            </a:tbl>
          </a:graphicData>
        </a:graphic>
      </p:graphicFrame>
      <p:sp>
        <p:nvSpPr>
          <p:cNvPr id="4" name="Footer Placeholder 3"/>
          <p:cNvSpPr>
            <a:spLocks noGrp="1"/>
          </p:cNvSpPr>
          <p:nvPr>
            <p:ph type="ftr" sz="quarter" idx="11"/>
          </p:nvPr>
        </p:nvSpPr>
        <p:spPr/>
        <p:txBody>
          <a:bodyPr/>
          <a:lstStyle/>
          <a:p>
            <a:r>
              <a:rPr lang="en-GB" smtClean="0"/>
              <a:t>CAM Expo – 22.10.11 - Antony Haynes</a:t>
            </a:r>
            <a:endParaRPr 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chemeClr val="tx1"/>
                </a:solidFill>
              </a:rPr>
              <a:t>Nutritional Supplements - NAC</a:t>
            </a:r>
            <a:endParaRPr lang="en-GB" sz="3600"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a:bodyPr>
          <a:lstStyle/>
          <a:p>
            <a:pPr lvl="0"/>
            <a:r>
              <a:rPr lang="en-GB" dirty="0" smtClean="0"/>
              <a:t>NAC is the n-acetyl derivative of L-cysteine and plays a major role in hepatic glutathione production</a:t>
            </a:r>
          </a:p>
          <a:p>
            <a:pPr lvl="0"/>
            <a:r>
              <a:rPr lang="en-GB" dirty="0" smtClean="0"/>
              <a:t>Down regulates glutamate activity by its involvement with the cysteine-glutamate transporter: Intracellular cysteine entry in exchange for export of glutamate</a:t>
            </a:r>
          </a:p>
          <a:p>
            <a:pPr lvl="0"/>
            <a:r>
              <a:rPr lang="en-GB" dirty="0" smtClean="0"/>
              <a:t>Significant effects reported in psychiatric disorders including: Augmentation of serotonin reuptake inhibitors for the treatment of OCD                                </a:t>
            </a:r>
            <a:br>
              <a:rPr lang="en-GB" dirty="0" smtClean="0"/>
            </a:br>
            <a:r>
              <a:rPr lang="en-GB" sz="1500" dirty="0" smtClean="0"/>
              <a:t>(Psychopharmacology 2006. Jan 254-6); Reduction of self injurious behaviour. (J Clinical Psychiatry Nov 05,1494-97) and Autism (publication pending)</a:t>
            </a:r>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chemeClr val="tx1"/>
                </a:solidFill>
              </a:rPr>
              <a:t>Nutritional Supplements - Taurine</a:t>
            </a:r>
            <a:endParaRPr lang="en-GB" sz="3600"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lnSpcReduction="10000"/>
          </a:bodyPr>
          <a:lstStyle/>
          <a:p>
            <a:pPr lvl="0"/>
            <a:r>
              <a:rPr lang="en-US" dirty="0" smtClean="0"/>
              <a:t>Activates GABA (A) receptors in hippocampus </a:t>
            </a:r>
            <a:r>
              <a:rPr lang="en-US" sz="1500" dirty="0" smtClean="0"/>
              <a:t>(</a:t>
            </a:r>
            <a:r>
              <a:rPr lang="en-US" sz="1500" i="1" dirty="0" smtClean="0"/>
              <a:t>Brain Research</a:t>
            </a:r>
            <a:r>
              <a:rPr lang="en-US" sz="1500" dirty="0" smtClean="0"/>
              <a:t> 2000, May 12(2);864:298-307)</a:t>
            </a:r>
            <a:endParaRPr lang="en-GB" sz="1500" dirty="0" smtClean="0"/>
          </a:p>
          <a:p>
            <a:pPr lvl="0"/>
            <a:r>
              <a:rPr lang="en-US" dirty="0" smtClean="0"/>
              <a:t>Taurine also enhances brain GABA levels by inhibiting GABA transaminase and stimulating GAD</a:t>
            </a:r>
            <a:endParaRPr lang="en-GB" dirty="0" smtClean="0"/>
          </a:p>
          <a:p>
            <a:pPr lvl="0"/>
            <a:r>
              <a:rPr lang="en-US" dirty="0" smtClean="0"/>
              <a:t>Rescues cortical neurons from high concentrations of extracellular glutamate and neurotoxic effects of amyloid </a:t>
            </a:r>
            <a:r>
              <a:rPr lang="en-US" sz="1500" dirty="0" smtClean="0"/>
              <a:t>(</a:t>
            </a:r>
            <a:r>
              <a:rPr lang="en-US" sz="1500" i="1" dirty="0" smtClean="0"/>
              <a:t>Neuropharmacology</a:t>
            </a:r>
            <a:r>
              <a:rPr lang="en-US" sz="1500" dirty="0" smtClean="0"/>
              <a:t> 2005;49:1140-48)</a:t>
            </a:r>
            <a:endParaRPr lang="en-GB" sz="1500" dirty="0" smtClean="0"/>
          </a:p>
          <a:p>
            <a:pPr lvl="0"/>
            <a:r>
              <a:rPr lang="en-GB" dirty="0" smtClean="0"/>
              <a:t>Anxiolytic effect observed in animal studies </a:t>
            </a:r>
            <a:r>
              <a:rPr lang="en-GB" sz="1500" dirty="0" smtClean="0"/>
              <a:t>(Life Science 2004;75: 1503-1511)</a:t>
            </a:r>
          </a:p>
          <a:p>
            <a:r>
              <a:rPr lang="en-GB" dirty="0" smtClean="0"/>
              <a:t>Anti-convulsant and mood stabilizing effect of Lamotrigine proposed to relate to elevated taurine </a:t>
            </a:r>
            <a:r>
              <a:rPr lang="en-GB" sz="1400" dirty="0" smtClean="0"/>
              <a:t>(Epilepsy Research 2001;43: 153-63)</a:t>
            </a:r>
            <a:endParaRPr lang="en-GB" sz="1400"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rmAutofit fontScale="90000"/>
          </a:bodyPr>
          <a:lstStyle/>
          <a:p>
            <a:r>
              <a:rPr lang="en-GB" sz="3600" dirty="0" smtClean="0">
                <a:solidFill>
                  <a:schemeClr val="tx1"/>
                </a:solidFill>
              </a:rPr>
              <a:t>Neuroprotectants</a:t>
            </a:r>
            <a:endParaRPr lang="en-GB" sz="3600"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fontScale="85000" lnSpcReduction="20000"/>
          </a:bodyPr>
          <a:lstStyle/>
          <a:p>
            <a:pPr>
              <a:buNone/>
            </a:pPr>
            <a:r>
              <a:rPr lang="en-GB" dirty="0" smtClean="0"/>
              <a:t>Primary </a:t>
            </a:r>
          </a:p>
          <a:p>
            <a:r>
              <a:rPr lang="en-GB" dirty="0" smtClean="0"/>
              <a:t>AR - NAC Enhanced Antioxidant Formula 	1 tab on empty  							stomach, b.i.d.</a:t>
            </a:r>
          </a:p>
          <a:p>
            <a:pPr>
              <a:buNone/>
            </a:pPr>
            <a:r>
              <a:rPr lang="en-GB" dirty="0" smtClean="0"/>
              <a:t> </a:t>
            </a:r>
          </a:p>
          <a:p>
            <a:pPr>
              <a:buNone/>
            </a:pPr>
            <a:r>
              <a:rPr lang="en-GB" dirty="0" smtClean="0"/>
              <a:t>AR - Fibroboost (E. Cava extract) - 2 caps 30 mins before breakfast &amp; lunch</a:t>
            </a:r>
          </a:p>
          <a:p>
            <a:pPr>
              <a:buNone/>
            </a:pPr>
            <a:endParaRPr lang="en-GB" dirty="0" smtClean="0"/>
          </a:p>
          <a:p>
            <a:pPr>
              <a:buNone/>
            </a:pPr>
            <a:r>
              <a:rPr lang="en-GB" dirty="0" smtClean="0"/>
              <a:t>Secondary</a:t>
            </a:r>
          </a:p>
          <a:p>
            <a:r>
              <a:rPr lang="en-GB" dirty="0" smtClean="0"/>
              <a:t>BR - Vasculo-Sirt - 1-2 with each meal</a:t>
            </a:r>
          </a:p>
          <a:p>
            <a:r>
              <a:rPr lang="en-GB" dirty="0" smtClean="0"/>
              <a:t>AR - MVM-A - 1 with each meal </a:t>
            </a:r>
          </a:p>
          <a:p>
            <a:r>
              <a:rPr lang="en-GB" dirty="0" smtClean="0"/>
              <a:t>AR - Acetyl-L-Carnitine - 2 caps on empty stomach, 1-2 X per day </a:t>
            </a:r>
          </a:p>
          <a:p>
            <a:r>
              <a:rPr lang="en-GB" dirty="0" smtClean="0"/>
              <a:t>AR - Magnesium Malate Forte - 1 tab with each meal</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chemeClr val="tx1"/>
                </a:solidFill>
              </a:rPr>
              <a:t>Glutamate</a:t>
            </a:r>
            <a:endParaRPr lang="en-GB" sz="3600"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fontScale="92500" lnSpcReduction="10000"/>
          </a:bodyPr>
          <a:lstStyle/>
          <a:p>
            <a:pPr>
              <a:buNone/>
            </a:pPr>
            <a:r>
              <a:rPr lang="en-GB" dirty="0" smtClean="0"/>
              <a:t>Primary </a:t>
            </a:r>
          </a:p>
          <a:p>
            <a:pPr>
              <a:buNone/>
            </a:pPr>
            <a:r>
              <a:rPr lang="en-GB" dirty="0" smtClean="0"/>
              <a:t>Supports a healthy reduction</a:t>
            </a:r>
          </a:p>
          <a:p>
            <a:r>
              <a:rPr lang="en-GB" dirty="0" smtClean="0"/>
              <a:t>AR - MVM-A - 1 with each meal</a:t>
            </a:r>
          </a:p>
          <a:p>
            <a:r>
              <a:rPr lang="en-GB" dirty="0" smtClean="0"/>
              <a:t>AR - NAC Enhanced Antioxidant Formula  - 1 tab on empty stomach, b.i.d.</a:t>
            </a:r>
          </a:p>
          <a:p>
            <a:r>
              <a:rPr lang="en-GB" dirty="0" smtClean="0"/>
              <a:t>AR - Magnesium Malate Forte - 1 tab with each meal</a:t>
            </a:r>
          </a:p>
          <a:p>
            <a:pPr>
              <a:buNone/>
            </a:pPr>
            <a:r>
              <a:rPr lang="en-GB" dirty="0" smtClean="0"/>
              <a:t> </a:t>
            </a:r>
          </a:p>
          <a:p>
            <a:pPr>
              <a:buNone/>
            </a:pPr>
            <a:r>
              <a:rPr lang="en-GB" dirty="0" smtClean="0"/>
              <a:t>Secondary</a:t>
            </a:r>
          </a:p>
          <a:p>
            <a:r>
              <a:rPr lang="en-GB" dirty="0" smtClean="0"/>
              <a:t>BR - B6 Phosphate	 1-2 tabs with each meal</a:t>
            </a:r>
          </a:p>
          <a:p>
            <a:r>
              <a:rPr lang="en-GB" dirty="0" smtClean="0"/>
              <a:t>AR - Taurine 500 mg 	1 caps on empty stomach, b.i.d.</a:t>
            </a:r>
          </a:p>
          <a:p>
            <a:r>
              <a:rPr lang="en-GB" dirty="0" smtClean="0"/>
              <a:t>BR - Bio D Mulsion Forte 	2-10,000 iu daily</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Relevant Books on the Subject</a:t>
            </a:r>
            <a:endParaRPr lang="en-GB" dirty="0">
              <a:solidFill>
                <a:schemeClr val="tx1"/>
              </a:solidFill>
            </a:endParaRPr>
          </a:p>
        </p:txBody>
      </p:sp>
      <p:sp>
        <p:nvSpPr>
          <p:cNvPr id="3" name="Footer Placeholder 2"/>
          <p:cNvSpPr>
            <a:spLocks noGrp="1"/>
          </p:cNvSpPr>
          <p:nvPr>
            <p:ph type="ftr" sz="quarter" idx="11"/>
          </p:nvPr>
        </p:nvSpPr>
        <p:spPr/>
        <p:txBody>
          <a:bodyPr/>
          <a:lstStyle/>
          <a:p>
            <a:r>
              <a:rPr lang="en-GB" smtClean="0"/>
              <a:t>CAM Expo – 22.10.11 - Antony Haynes</a:t>
            </a:r>
            <a:endParaRPr lang="en-US" dirty="0"/>
          </a:p>
        </p:txBody>
      </p:sp>
      <p:sp>
        <p:nvSpPr>
          <p:cNvPr id="4" name="Content Placeholder 3"/>
          <p:cNvSpPr>
            <a:spLocks noGrp="1"/>
          </p:cNvSpPr>
          <p:nvPr>
            <p:ph sz="quarter" idx="1"/>
          </p:nvPr>
        </p:nvSpPr>
        <p:spPr/>
        <p:txBody>
          <a:bodyPr/>
          <a:lstStyle/>
          <a:p>
            <a:r>
              <a:rPr lang="en-GB" dirty="0" smtClean="0"/>
              <a:t>The Diet Cure, 1999, 2001</a:t>
            </a:r>
          </a:p>
          <a:p>
            <a:r>
              <a:rPr lang="en-GB" dirty="0" smtClean="0"/>
              <a:t>Julia Ross</a:t>
            </a:r>
            <a:endParaRPr lang="en-GB" dirty="0"/>
          </a:p>
        </p:txBody>
      </p:sp>
      <p:pic>
        <p:nvPicPr>
          <p:cNvPr id="6" name="Picture 5"/>
          <p:cNvPicPr/>
          <p:nvPr/>
        </p:nvPicPr>
        <p:blipFill>
          <a:blip r:embed="rId2" cstate="print"/>
          <a:srcRect/>
          <a:stretch>
            <a:fillRect/>
          </a:stretch>
        </p:blipFill>
        <p:spPr bwMode="auto">
          <a:xfrm>
            <a:off x="3429000" y="2752724"/>
            <a:ext cx="3657599" cy="3114676"/>
          </a:xfrm>
          <a:prstGeom prst="rect">
            <a:avLst/>
          </a:prstGeom>
          <a:noFill/>
          <a:ln w="9525">
            <a:noFill/>
            <a:miter lim="800000"/>
            <a:headEnd/>
            <a:tailEnd/>
          </a:ln>
        </p:spPr>
      </p:pic>
      <p:pic>
        <p:nvPicPr>
          <p:cNvPr id="7" name="Picture 2" descr="I:\General\Logo's\Clinical Education Logo.jpg"/>
          <p:cNvPicPr>
            <a:picLocks noChangeAspect="1" noChangeArrowheads="1"/>
          </p:cNvPicPr>
          <p:nvPr/>
        </p:nvPicPr>
        <p:blipFill>
          <a:blip r:embed="rId3"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chemeClr val="tx1"/>
                </a:solidFill>
              </a:rPr>
              <a:t>Dopamine</a:t>
            </a:r>
            <a:endParaRPr lang="en-GB" sz="3600"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a:bodyPr>
          <a:lstStyle/>
          <a:p>
            <a:pPr>
              <a:buNone/>
            </a:pPr>
            <a:r>
              <a:rPr lang="en-GB" dirty="0" smtClean="0"/>
              <a:t>Primary</a:t>
            </a:r>
          </a:p>
          <a:p>
            <a:pPr>
              <a:buNone/>
            </a:pPr>
            <a:r>
              <a:rPr lang="en-GB" dirty="0" smtClean="0"/>
              <a:t>Supports a healthy increase</a:t>
            </a:r>
          </a:p>
          <a:p>
            <a:r>
              <a:rPr lang="en-GB" dirty="0" smtClean="0"/>
              <a:t>AR - L-Tyrosine 500 mg	- 1 caps on empty stomach, b.i.d.</a:t>
            </a:r>
          </a:p>
          <a:p>
            <a:r>
              <a:rPr lang="en-GB" dirty="0" smtClean="0"/>
              <a:t>BR - A.D.H.S - 2 at breakfast, 2 at noon</a:t>
            </a:r>
          </a:p>
          <a:p>
            <a:pPr>
              <a:buNone/>
            </a:pPr>
            <a:endParaRPr lang="en-GB" dirty="0" smtClean="0"/>
          </a:p>
          <a:p>
            <a:pPr>
              <a:buNone/>
            </a:pPr>
            <a:r>
              <a:rPr lang="en-GB" dirty="0" smtClean="0"/>
              <a:t>Secondary 			</a:t>
            </a:r>
          </a:p>
          <a:p>
            <a:r>
              <a:rPr lang="en-GB" dirty="0" smtClean="0"/>
              <a:t>BR - De-Stress (Casein Concentrate) - 1 caps on empty stomach, 2-3 x per day</a:t>
            </a:r>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chemeClr val="tx1"/>
                </a:solidFill>
              </a:rPr>
              <a:t>Serotonin</a:t>
            </a:r>
            <a:endParaRPr lang="en-GB" sz="3600"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lnSpcReduction="10000"/>
          </a:bodyPr>
          <a:lstStyle/>
          <a:p>
            <a:pPr>
              <a:buNone/>
            </a:pPr>
            <a:r>
              <a:rPr lang="en-GB" dirty="0" smtClean="0"/>
              <a:t>Primary</a:t>
            </a:r>
          </a:p>
          <a:p>
            <a:pPr>
              <a:buNone/>
            </a:pPr>
            <a:r>
              <a:rPr lang="en-GB" dirty="0" smtClean="0"/>
              <a:t>Supports a healthy increase</a:t>
            </a:r>
          </a:p>
          <a:p>
            <a:r>
              <a:rPr lang="en-GB" dirty="0" smtClean="0"/>
              <a:t>BR - Neuro-5-HTP Plus	1-2 caps on empty 					stomach, 2-3 x per day</a:t>
            </a:r>
          </a:p>
          <a:p>
            <a:r>
              <a:rPr lang="en-GB" dirty="0" smtClean="0"/>
              <a:t>AR – Seratonin - 3 caps with breakfast, with later 				doses as directed by practitioner </a:t>
            </a:r>
          </a:p>
          <a:p>
            <a:pPr>
              <a:buNone/>
            </a:pPr>
            <a:endParaRPr lang="en-GB" dirty="0" smtClean="0"/>
          </a:p>
          <a:p>
            <a:pPr>
              <a:buNone/>
            </a:pPr>
            <a:r>
              <a:rPr lang="en-GB" dirty="0" smtClean="0"/>
              <a:t>Secondary</a:t>
            </a:r>
          </a:p>
          <a:p>
            <a:r>
              <a:rPr lang="en-GB" dirty="0" smtClean="0"/>
              <a:t>AR - 5HTP 50 mg	1-2 caps on empty stomach, 1-						2 x per day </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chemeClr val="tx1"/>
                </a:solidFill>
              </a:rPr>
              <a:t>GABA</a:t>
            </a:r>
            <a:endParaRPr lang="en-GB" sz="3600"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a:buNone/>
            </a:pPr>
            <a:r>
              <a:rPr lang="en-GB" dirty="0" smtClean="0"/>
              <a:t>Primary</a:t>
            </a:r>
          </a:p>
          <a:p>
            <a:pPr>
              <a:buNone/>
            </a:pPr>
            <a:r>
              <a:rPr lang="en-GB" dirty="0" smtClean="0"/>
              <a:t>Supports a healthy increase</a:t>
            </a:r>
          </a:p>
          <a:p>
            <a:endParaRPr lang="en-GB" dirty="0" smtClean="0"/>
          </a:p>
          <a:p>
            <a:r>
              <a:rPr lang="en-GB" dirty="0" smtClean="0"/>
              <a:t>AR - 200 mg of Zen - 1 caps on empty stomach, b.i.d.</a:t>
            </a:r>
          </a:p>
          <a:p>
            <a:r>
              <a:rPr lang="en-GB" dirty="0" smtClean="0"/>
              <a:t>BR - Neuro-5-HTP Plus - 1 caps on empty stomach, t.i.d.</a:t>
            </a:r>
          </a:p>
          <a:p>
            <a:r>
              <a:rPr lang="en-GB" dirty="0" smtClean="0"/>
              <a:t>AR – Magnesium Malate Forte - 1 tab with each meal</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GABA</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a:bodyPr>
          <a:lstStyle/>
          <a:p>
            <a:pPr>
              <a:buNone/>
            </a:pPr>
            <a:r>
              <a:rPr lang="en-GB" dirty="0" smtClean="0"/>
              <a:t>Secondary</a:t>
            </a:r>
          </a:p>
          <a:p>
            <a:pPr>
              <a:buNone/>
            </a:pPr>
            <a:endParaRPr lang="en-GB" dirty="0" smtClean="0"/>
          </a:p>
          <a:p>
            <a:r>
              <a:rPr lang="en-GB" dirty="0" smtClean="0"/>
              <a:t>BR - B6 Phosphate - 1-2 tabs with each meal</a:t>
            </a:r>
          </a:p>
          <a:p>
            <a:r>
              <a:rPr lang="en-GB" dirty="0" smtClean="0"/>
              <a:t>AR - NAC Enhanced Antioxidant Formula - 1 tab on empty stomach, b.i.d.</a:t>
            </a:r>
          </a:p>
          <a:p>
            <a:r>
              <a:rPr lang="en-GB" dirty="0" smtClean="0"/>
              <a:t>AR - Taurine 500 mg - 1 caps on empty stomach b.i.d.</a:t>
            </a:r>
          </a:p>
          <a:p>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Hypercortisolaemia</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lnSpcReduction="10000"/>
          </a:bodyPr>
          <a:lstStyle/>
          <a:p>
            <a:pPr>
              <a:buNone/>
            </a:pPr>
            <a:r>
              <a:rPr lang="en-GB" dirty="0" smtClean="0"/>
              <a:t>Primary</a:t>
            </a:r>
          </a:p>
          <a:p>
            <a:pPr>
              <a:buNone/>
            </a:pPr>
            <a:r>
              <a:rPr lang="en-GB" dirty="0" smtClean="0"/>
              <a:t>Supports a healthy Reduction</a:t>
            </a:r>
          </a:p>
          <a:p>
            <a:r>
              <a:rPr lang="en-GB" dirty="0" smtClean="0"/>
              <a:t>AR - Phos Serine Complex (high night-time &amp; morning cortisol) - 1-2 at dinner</a:t>
            </a:r>
          </a:p>
          <a:p>
            <a:r>
              <a:rPr lang="en-GB" dirty="0" smtClean="0"/>
              <a:t>BR - ADHS (high morning cortisol) - 	2 at breakfast, 2 at noon</a:t>
            </a:r>
          </a:p>
          <a:p>
            <a:r>
              <a:rPr lang="en-GB" dirty="0" smtClean="0"/>
              <a:t>BR - GlucoBalance (high day-time cortisol) - 1-2  3 x a day</a:t>
            </a:r>
          </a:p>
          <a:p>
            <a:r>
              <a:rPr lang="en-GB" dirty="0" smtClean="0"/>
              <a:t>AR - Magnesium Malate Forte (high cortisol at any time) - 1 at each meal</a:t>
            </a:r>
          </a:p>
          <a:p>
            <a:pPr>
              <a:buNone/>
            </a:pPr>
            <a:endParaRPr lang="en-GB" dirty="0" smtClean="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Stress</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lstStyle/>
          <a:p>
            <a:pPr>
              <a:buNone/>
            </a:pPr>
            <a:r>
              <a:rPr lang="en-GB" dirty="0" smtClean="0"/>
              <a:t>Primary</a:t>
            </a:r>
          </a:p>
          <a:p>
            <a:pPr>
              <a:buNone/>
            </a:pPr>
            <a:r>
              <a:rPr lang="en-GB" dirty="0" smtClean="0"/>
              <a:t>Supports a healthy reduction</a:t>
            </a:r>
          </a:p>
          <a:p>
            <a:pPr>
              <a:buNone/>
            </a:pPr>
            <a:endParaRPr lang="en-GB" dirty="0" smtClean="0"/>
          </a:p>
          <a:p>
            <a:r>
              <a:rPr lang="en-GB" dirty="0" smtClean="0"/>
              <a:t>BR - Neuro-5-HTP - 1 caps on empty stomach 2-3 x per day</a:t>
            </a:r>
          </a:p>
          <a:p>
            <a:r>
              <a:rPr lang="en-GB" dirty="0" smtClean="0"/>
              <a:t>AR - 200 mg of Zen - 1 caps on empty stomach, b.i.d.</a:t>
            </a:r>
          </a:p>
          <a:p>
            <a:pPr>
              <a:buNone/>
            </a:pPr>
            <a:endParaRPr lang="en-GB" dirty="0"/>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Vs Stress</a:t>
            </a:r>
            <a:endParaRPr lang="en-GB" dirty="0">
              <a:solidFill>
                <a:schemeClr val="tx1"/>
              </a:solidFill>
            </a:endParaRPr>
          </a:p>
        </p:txBody>
      </p:sp>
      <p:sp>
        <p:nvSpPr>
          <p:cNvPr id="3" name="Footer Placeholder 2"/>
          <p:cNvSpPr>
            <a:spLocks noGrp="1"/>
          </p:cNvSpPr>
          <p:nvPr>
            <p:ph type="ftr" sz="quarter" idx="11"/>
          </p:nvPr>
        </p:nvSpPr>
        <p:spPr/>
        <p:txBody>
          <a:bodyPr/>
          <a:lstStyle/>
          <a:p>
            <a:pPr lvl="0">
              <a:defRPr/>
            </a:pPr>
            <a:r>
              <a:rPr lang="en-GB" dirty="0" smtClean="0"/>
              <a:t>CAM Expo – 22.10.11 - Antony Haynes</a:t>
            </a:r>
            <a:endParaRPr lang="en-US" dirty="0"/>
          </a:p>
        </p:txBody>
      </p:sp>
      <p:sp>
        <p:nvSpPr>
          <p:cNvPr id="4" name="Content Placeholder 3"/>
          <p:cNvSpPr>
            <a:spLocks noGrp="1"/>
          </p:cNvSpPr>
          <p:nvPr>
            <p:ph sz="quarter" idx="1"/>
          </p:nvPr>
        </p:nvSpPr>
        <p:spPr/>
        <p:txBody>
          <a:bodyPr>
            <a:normAutofit lnSpcReduction="10000"/>
          </a:bodyPr>
          <a:lstStyle/>
          <a:p>
            <a:pPr>
              <a:buNone/>
            </a:pPr>
            <a:r>
              <a:rPr lang="en-GB" dirty="0" smtClean="0"/>
              <a:t>Supports a healthy increase in tolerance</a:t>
            </a:r>
          </a:p>
          <a:p>
            <a:pPr>
              <a:buNone/>
            </a:pPr>
            <a:endParaRPr lang="en-GB" dirty="0" smtClean="0"/>
          </a:p>
          <a:p>
            <a:r>
              <a:rPr lang="en-GB" dirty="0" smtClean="0"/>
              <a:t>AR – Stabilium - 4 caps first thing for 2 weeks, then 2 caps first thing thereafter</a:t>
            </a:r>
          </a:p>
          <a:p>
            <a:pPr>
              <a:buNone/>
            </a:pPr>
            <a:r>
              <a:rPr lang="en-GB" dirty="0" smtClean="0"/>
              <a:t> </a:t>
            </a:r>
          </a:p>
          <a:p>
            <a:pPr>
              <a:buNone/>
            </a:pPr>
            <a:r>
              <a:rPr lang="en-GB" dirty="0" smtClean="0"/>
              <a:t>Secondary</a:t>
            </a:r>
          </a:p>
          <a:p>
            <a:r>
              <a:rPr lang="en-GB" dirty="0" smtClean="0"/>
              <a:t>BR – ADHS - 2 at breakfast, 2 at noon</a:t>
            </a:r>
          </a:p>
          <a:p>
            <a:r>
              <a:rPr lang="en-GB" dirty="0" smtClean="0"/>
              <a:t>FF - Adrenal Rebuilder - 1-2 with each meal, not after  							7pm</a:t>
            </a:r>
          </a:p>
          <a:p>
            <a:r>
              <a:rPr lang="en-GB" dirty="0" smtClean="0"/>
              <a:t>AR - Magnesium Malate Forte - 1 with each meal</a:t>
            </a:r>
          </a:p>
        </p:txBody>
      </p:sp>
      <p:pic>
        <p:nvPicPr>
          <p:cNvPr id="5" name="Picture 2" descr="I:\General\Logo's\Clinical Education Logo.jpg"/>
          <p:cNvPicPr>
            <a:picLocks noChangeAspect="1" noChangeArrowheads="1"/>
          </p:cNvPicPr>
          <p:nvPr/>
        </p:nvPicPr>
        <p:blipFill>
          <a:blip r:embed="rId2"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Summary</a:t>
            </a:r>
            <a:endParaRPr lang="en-GB" dirty="0">
              <a:solidFill>
                <a:schemeClr val="tx1"/>
              </a:solidFill>
            </a:endParaRPr>
          </a:p>
        </p:txBody>
      </p:sp>
      <p:sp>
        <p:nvSpPr>
          <p:cNvPr id="3" name="Footer Placeholder 2"/>
          <p:cNvSpPr>
            <a:spLocks noGrp="1"/>
          </p:cNvSpPr>
          <p:nvPr>
            <p:ph type="ftr" sz="quarter" idx="11"/>
          </p:nvPr>
        </p:nvSpPr>
        <p:spPr/>
        <p:txBody>
          <a:bodyPr/>
          <a:lstStyle/>
          <a:p>
            <a:r>
              <a:rPr lang="en-GB" smtClean="0"/>
              <a:t>CAM Expo – 22.10.11 - Antony Haynes</a:t>
            </a:r>
            <a:endParaRPr lang="en-US" dirty="0"/>
          </a:p>
        </p:txBody>
      </p:sp>
      <p:sp>
        <p:nvSpPr>
          <p:cNvPr id="4" name="Content Placeholder 3"/>
          <p:cNvSpPr>
            <a:spLocks noGrp="1"/>
          </p:cNvSpPr>
          <p:nvPr>
            <p:ph sz="quarter" idx="1"/>
          </p:nvPr>
        </p:nvSpPr>
        <p:spPr/>
        <p:txBody>
          <a:bodyPr>
            <a:normAutofit fontScale="92500" lnSpcReduction="10000"/>
          </a:bodyPr>
          <a:lstStyle/>
          <a:p>
            <a:r>
              <a:rPr lang="en-GB" dirty="0" smtClean="0"/>
              <a:t>Insulin &amp; cortisol, when out of balance, have profound effects on mood and well-being. </a:t>
            </a:r>
          </a:p>
          <a:p>
            <a:r>
              <a:rPr lang="en-GB" dirty="0" smtClean="0"/>
              <a:t>Nutrition plays a key role in the level and balance of these key determinants in our mood.</a:t>
            </a:r>
          </a:p>
          <a:p>
            <a:r>
              <a:rPr lang="en-GB" dirty="0" smtClean="0"/>
              <a:t>It is NOT possible to measure levels of neurotransmitters with blood or urine tests (ref Dr Jay Lombard).</a:t>
            </a:r>
          </a:p>
          <a:p>
            <a:r>
              <a:rPr lang="en-GB" dirty="0" smtClean="0"/>
              <a:t>Specific signs &amp; symptoms give a sound clinical picture of neurotransmitter imbalances. </a:t>
            </a:r>
          </a:p>
          <a:p>
            <a:r>
              <a:rPr lang="en-GB" dirty="0" smtClean="0"/>
              <a:t>The appropriate eating plan and key nutrients have been shown to correct imbalances in these hormones &amp; neurotransmitters.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500"/>
                            </p:stCondLst>
                            <p:childTnLst>
                              <p:par>
                                <p:cTn id="15" presetID="2" presetClass="entr" presetSubtype="4"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500"/>
                            </p:stCondLst>
                            <p:childTnLst>
                              <p:par>
                                <p:cTn id="20" presetID="2" presetClass="entr" presetSubtype="4"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9500"/>
                            </p:stCondLst>
                            <p:childTnLst>
                              <p:par>
                                <p:cTn id="25" presetID="2" presetClass="entr" presetSubtype="4"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3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Technical Support </a:t>
            </a:r>
            <a:endParaRPr lang="en-GB" dirty="0">
              <a:solidFill>
                <a:schemeClr val="tx1"/>
              </a:solidFill>
            </a:endParaRPr>
          </a:p>
        </p:txBody>
      </p:sp>
      <p:sp>
        <p:nvSpPr>
          <p:cNvPr id="3" name="Footer Placeholder 2"/>
          <p:cNvSpPr>
            <a:spLocks noGrp="1"/>
          </p:cNvSpPr>
          <p:nvPr>
            <p:ph type="ftr" sz="quarter" idx="11"/>
          </p:nvPr>
        </p:nvSpPr>
        <p:spPr/>
        <p:txBody>
          <a:bodyPr/>
          <a:lstStyle/>
          <a:p>
            <a:r>
              <a:rPr lang="en-GB" smtClean="0"/>
              <a:t>CAM Expo – 22.10.11 - Antony Haynes</a:t>
            </a:r>
            <a:endParaRPr lang="en-US" dirty="0"/>
          </a:p>
        </p:txBody>
      </p:sp>
      <p:sp>
        <p:nvSpPr>
          <p:cNvPr id="4" name="Content Placeholder 3"/>
          <p:cNvSpPr>
            <a:spLocks noGrp="1"/>
          </p:cNvSpPr>
          <p:nvPr>
            <p:ph sz="quarter" idx="1"/>
          </p:nvPr>
        </p:nvSpPr>
        <p:spPr/>
        <p:txBody>
          <a:bodyPr/>
          <a:lstStyle/>
          <a:p>
            <a:pPr>
              <a:buNone/>
            </a:pPr>
            <a:endParaRPr lang="en-GB" dirty="0" smtClean="0"/>
          </a:p>
          <a:p>
            <a:pPr>
              <a:buNone/>
            </a:pPr>
            <a:r>
              <a:rPr lang="en-GB" dirty="0" smtClean="0"/>
              <a:t>To help you decide if specific nutrients could be helpful to you to balance your hormones &amp; neurotransmitters, please do call, for no charge, the Nutri-Link Technical Support</a:t>
            </a:r>
          </a:p>
          <a:p>
            <a:endParaRPr lang="en-GB" dirty="0" smtClean="0"/>
          </a:p>
          <a:p>
            <a:pPr>
              <a:buNone/>
            </a:pPr>
            <a:r>
              <a:rPr lang="en-GB" dirty="0" smtClean="0"/>
              <a:t>Direct line, local call rate: 08458 </a:t>
            </a:r>
            <a:r>
              <a:rPr lang="en-GB" dirty="0" smtClean="0"/>
              <a:t>94 97 </a:t>
            </a:r>
            <a:r>
              <a:rPr lang="en-GB" dirty="0" smtClean="0"/>
              <a:t>67 </a:t>
            </a:r>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Relevant Books on the Subject</a:t>
            </a:r>
            <a:endParaRPr lang="en-GB" dirty="0">
              <a:solidFill>
                <a:schemeClr val="tx1"/>
              </a:solidFill>
            </a:endParaRPr>
          </a:p>
        </p:txBody>
      </p:sp>
      <p:sp>
        <p:nvSpPr>
          <p:cNvPr id="3" name="Footer Placeholder 2"/>
          <p:cNvSpPr>
            <a:spLocks noGrp="1"/>
          </p:cNvSpPr>
          <p:nvPr>
            <p:ph type="ftr" sz="quarter" idx="11"/>
          </p:nvPr>
        </p:nvSpPr>
        <p:spPr/>
        <p:txBody>
          <a:bodyPr/>
          <a:lstStyle/>
          <a:p>
            <a:r>
              <a:rPr lang="en-GB" smtClean="0"/>
              <a:t>CAM Expo – 22.10.11 - Antony Haynes</a:t>
            </a:r>
            <a:endParaRPr lang="en-US" dirty="0"/>
          </a:p>
        </p:txBody>
      </p:sp>
      <p:sp>
        <p:nvSpPr>
          <p:cNvPr id="4" name="Content Placeholder 3"/>
          <p:cNvSpPr>
            <a:spLocks noGrp="1"/>
          </p:cNvSpPr>
          <p:nvPr>
            <p:ph sz="quarter" idx="1"/>
          </p:nvPr>
        </p:nvSpPr>
        <p:spPr/>
        <p:txBody>
          <a:bodyPr/>
          <a:lstStyle/>
          <a:p>
            <a:r>
              <a:rPr lang="en-GB" dirty="0" smtClean="0"/>
              <a:t>The Mood Cure, 2002, 2003, 2009</a:t>
            </a:r>
          </a:p>
          <a:p>
            <a:r>
              <a:rPr lang="en-GB" dirty="0" smtClean="0"/>
              <a:t>Julia Ross</a:t>
            </a:r>
          </a:p>
          <a:p>
            <a:pPr>
              <a:buNone/>
            </a:pPr>
            <a:endParaRPr lang="en-GB" dirty="0"/>
          </a:p>
        </p:txBody>
      </p:sp>
      <p:pic>
        <p:nvPicPr>
          <p:cNvPr id="5" name="Picture 4"/>
          <p:cNvPicPr/>
          <p:nvPr/>
        </p:nvPicPr>
        <p:blipFill>
          <a:blip r:embed="rId2" cstate="print"/>
          <a:srcRect/>
          <a:stretch>
            <a:fillRect/>
          </a:stretch>
        </p:blipFill>
        <p:spPr bwMode="auto">
          <a:xfrm>
            <a:off x="4024312" y="2743200"/>
            <a:ext cx="3290888" cy="2971800"/>
          </a:xfrm>
          <a:prstGeom prst="rect">
            <a:avLst/>
          </a:prstGeom>
          <a:noFill/>
          <a:ln w="9525">
            <a:noFill/>
            <a:miter lim="800000"/>
            <a:headEnd/>
            <a:tailEnd/>
          </a:ln>
        </p:spPr>
      </p:pic>
      <p:pic>
        <p:nvPicPr>
          <p:cNvPr id="6" name="Picture 2" descr="I:\General\Logo's\Clinical Education Logo.jpg"/>
          <p:cNvPicPr>
            <a:picLocks noChangeAspect="1" noChangeArrowheads="1"/>
          </p:cNvPicPr>
          <p:nvPr/>
        </p:nvPicPr>
        <p:blipFill>
          <a:blip r:embed="rId3" cstate="print"/>
          <a:srcRect/>
          <a:stretch>
            <a:fillRect/>
          </a:stretch>
        </p:blipFill>
        <p:spPr bwMode="auto">
          <a:xfrm>
            <a:off x="7929586" y="6072206"/>
            <a:ext cx="1045358" cy="58739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867</TotalTime>
  <Words>4630</Words>
  <Application>Microsoft Office PowerPoint</Application>
  <PresentationFormat>On-screen Show (4:3)</PresentationFormat>
  <Paragraphs>814</Paragraphs>
  <Slides>88</Slides>
  <Notes>17</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Civic</vt:lpstr>
      <vt:lpstr>CAM Expo Hormones &amp; Neurotransmitters </vt:lpstr>
      <vt:lpstr>Antony Haynes</vt:lpstr>
      <vt:lpstr>Syllabus (1) </vt:lpstr>
      <vt:lpstr>Syllabus (2)</vt:lpstr>
      <vt:lpstr>Technical Support </vt:lpstr>
      <vt:lpstr>Relevant Books on the Subject</vt:lpstr>
      <vt:lpstr>Relevant Books on the Subject</vt:lpstr>
      <vt:lpstr>Relevant Books on the Subject</vt:lpstr>
      <vt:lpstr>Relevant Books on the Subject</vt:lpstr>
      <vt:lpstr>Relevant Books on the Subject</vt:lpstr>
      <vt:lpstr>Relevant Books on the Subject</vt:lpstr>
      <vt:lpstr>Relevant Books on the Subject</vt:lpstr>
      <vt:lpstr>Summary</vt:lpstr>
      <vt:lpstr>Hormones &amp; Neurotransmitters</vt:lpstr>
      <vt:lpstr>Neurotransmitters</vt:lpstr>
      <vt:lpstr>Neurotransmitters</vt:lpstr>
      <vt:lpstr>Insulin &amp; Cortisol</vt:lpstr>
      <vt:lpstr>Cortisol</vt:lpstr>
      <vt:lpstr>Slide 19</vt:lpstr>
      <vt:lpstr>Cortisol &amp; Insulin</vt:lpstr>
      <vt:lpstr>Slide 21</vt:lpstr>
      <vt:lpstr>Slide 22</vt:lpstr>
      <vt:lpstr>Slide 23</vt:lpstr>
      <vt:lpstr>Slide 24</vt:lpstr>
      <vt:lpstr>Neurotransmitters</vt:lpstr>
      <vt:lpstr>Slide 26</vt:lpstr>
      <vt:lpstr>Neurotransmitters</vt:lpstr>
      <vt:lpstr>Neurotransmitters</vt:lpstr>
      <vt:lpstr>Glutamate</vt:lpstr>
      <vt:lpstr>Glutamate</vt:lpstr>
      <vt:lpstr>Glutamate</vt:lpstr>
      <vt:lpstr>Slide 32</vt:lpstr>
      <vt:lpstr>Dopamine</vt:lpstr>
      <vt:lpstr>Dopamine</vt:lpstr>
      <vt:lpstr>Dopamine</vt:lpstr>
      <vt:lpstr>Dopamine</vt:lpstr>
      <vt:lpstr>Dopamine</vt:lpstr>
      <vt:lpstr>Dopamine</vt:lpstr>
      <vt:lpstr>Slide 39</vt:lpstr>
      <vt:lpstr>Dopamine</vt:lpstr>
      <vt:lpstr>Slide 41</vt:lpstr>
      <vt:lpstr>Serotonin</vt:lpstr>
      <vt:lpstr>Serotonin</vt:lpstr>
      <vt:lpstr>Serotonin</vt:lpstr>
      <vt:lpstr>Serotonin</vt:lpstr>
      <vt:lpstr>Serotonin</vt:lpstr>
      <vt:lpstr>Serotonin</vt:lpstr>
      <vt:lpstr>Serotonin</vt:lpstr>
      <vt:lpstr>Slide 49</vt:lpstr>
      <vt:lpstr>Serotonin</vt:lpstr>
      <vt:lpstr>Serotonin – Core Symptoms</vt:lpstr>
      <vt:lpstr>GABA</vt:lpstr>
      <vt:lpstr>GABA</vt:lpstr>
      <vt:lpstr>GABA</vt:lpstr>
      <vt:lpstr>GABA</vt:lpstr>
      <vt:lpstr>GABA</vt:lpstr>
      <vt:lpstr>GABA</vt:lpstr>
      <vt:lpstr>Slide 58</vt:lpstr>
      <vt:lpstr> Cortical GABA Concentrations                                in Healthy and Depressed Subjects</vt:lpstr>
      <vt:lpstr>Slide 60</vt:lpstr>
      <vt:lpstr>Slide 61</vt:lpstr>
      <vt:lpstr>Signs &amp; Symptoms</vt:lpstr>
      <vt:lpstr>Glutamate</vt:lpstr>
      <vt:lpstr>Dopamine</vt:lpstr>
      <vt:lpstr>Dopamine</vt:lpstr>
      <vt:lpstr>GABA</vt:lpstr>
      <vt:lpstr>Serotonin</vt:lpstr>
      <vt:lpstr>The Nutrient Connection</vt:lpstr>
      <vt:lpstr>Diet Essentials</vt:lpstr>
      <vt:lpstr>The Nutrition Connection</vt:lpstr>
      <vt:lpstr>Magnesium</vt:lpstr>
      <vt:lpstr>Magnesium</vt:lpstr>
      <vt:lpstr>Vitamin D</vt:lpstr>
      <vt:lpstr>Slide 74</vt:lpstr>
      <vt:lpstr>Promoting GABA &amp; Glutamate Balance</vt:lpstr>
      <vt:lpstr>Nutritional Supplements - NAC</vt:lpstr>
      <vt:lpstr>Nutritional Supplements - Taurine</vt:lpstr>
      <vt:lpstr>Neuroprotectants</vt:lpstr>
      <vt:lpstr>Glutamate</vt:lpstr>
      <vt:lpstr>Dopamine</vt:lpstr>
      <vt:lpstr>Serotonin</vt:lpstr>
      <vt:lpstr>GABA</vt:lpstr>
      <vt:lpstr>GABA</vt:lpstr>
      <vt:lpstr>Hypercortisolaemia</vt:lpstr>
      <vt:lpstr>Stress</vt:lpstr>
      <vt:lpstr>Vs Stress</vt:lpstr>
      <vt:lpstr>Summary</vt:lpstr>
      <vt:lpstr>Technical Support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BNA Study Day Hormones &amp; Neurotransmitters</dc:title>
  <dc:creator>Antony Haynes</dc:creator>
  <cp:lastModifiedBy>Antony Haynes</cp:lastModifiedBy>
  <cp:revision>127</cp:revision>
  <dcterms:created xsi:type="dcterms:W3CDTF">2006-08-16T00:00:00Z</dcterms:created>
  <dcterms:modified xsi:type="dcterms:W3CDTF">2011-10-23T17:57:39Z</dcterms:modified>
</cp:coreProperties>
</file>